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2"/>
  </p:sldMasterIdLst>
  <p:sldIdLst>
    <p:sldId id="280" r:id="rId3"/>
    <p:sldId id="258" r:id="rId4"/>
    <p:sldId id="260" r:id="rId5"/>
    <p:sldId id="281" r:id="rId6"/>
    <p:sldId id="270" r:id="rId7"/>
    <p:sldId id="269" r:id="rId8"/>
    <p:sldId id="282" r:id="rId9"/>
    <p:sldId id="274" r:id="rId10"/>
    <p:sldId id="265" r:id="rId11"/>
    <p:sldId id="304" r:id="rId12"/>
    <p:sldId id="307" r:id="rId13"/>
    <p:sldId id="308" r:id="rId14"/>
    <p:sldId id="309" r:id="rId15"/>
    <p:sldId id="275" r:id="rId16"/>
    <p:sldId id="284" r:id="rId17"/>
    <p:sldId id="263" r:id="rId18"/>
    <p:sldId id="272" r:id="rId19"/>
    <p:sldId id="310" r:id="rId20"/>
    <p:sldId id="285" r:id="rId21"/>
    <p:sldId id="286" r:id="rId22"/>
    <p:sldId id="305" r:id="rId23"/>
    <p:sldId id="276" r:id="rId24"/>
    <p:sldId id="287" r:id="rId25"/>
    <p:sldId id="288" r:id="rId26"/>
    <p:sldId id="266" r:id="rId27"/>
    <p:sldId id="289" r:id="rId28"/>
    <p:sldId id="290" r:id="rId29"/>
    <p:sldId id="306" r:id="rId30"/>
    <p:sldId id="316" r:id="rId31"/>
    <p:sldId id="311" r:id="rId32"/>
    <p:sldId id="277" r:id="rId33"/>
    <p:sldId id="312" r:id="rId34"/>
    <p:sldId id="292" r:id="rId35"/>
    <p:sldId id="294" r:id="rId36"/>
    <p:sldId id="268" r:id="rId37"/>
    <p:sldId id="291" r:id="rId38"/>
    <p:sldId id="273" r:id="rId39"/>
    <p:sldId id="295" r:id="rId40"/>
    <p:sldId id="296" r:id="rId41"/>
    <p:sldId id="297" r:id="rId42"/>
    <p:sldId id="298" r:id="rId43"/>
    <p:sldId id="299" r:id="rId44"/>
    <p:sldId id="301" r:id="rId45"/>
    <p:sldId id="300" r:id="rId46"/>
    <p:sldId id="313" r:id="rId47"/>
    <p:sldId id="314" r:id="rId48"/>
    <p:sldId id="315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2" autoAdjust="0"/>
    <p:restoredTop sz="94660"/>
  </p:normalViewPr>
  <p:slideViewPr>
    <p:cSldViewPr>
      <p:cViewPr varScale="1">
        <p:scale>
          <a:sx n="112" d="100"/>
          <a:sy n="112" d="100"/>
        </p:scale>
        <p:origin x="3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6-01-26T10:48:08.8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13652 1288 0,'36'-18'172,"34"18"-157,-17 0-15,35 0 16,54 0 0,193 53-1,-141-35-15,247 34 31,-36-52-15,-193 18 0,-71 0-1,-70-18 1,-36 0 0,18 0-1,17 17 1,19 1-1,-1 0 1,0-18 0,0 17-1,142 36 1,-36-17 0,70 16-1,36 1 16,-35-17-15,17 17 0,-35-1-1,-18-16 1,-105-19 0,-36-17-1,-71 0 1,1 0-1,-18 18 1,18-18 0,87 18-1,1-1 1,71-17 0,34 36-1,-52-19 1,-35 1-1,-54-1 1,1-17 0,-54 0-1,19 0 1,-1 0 4750,0 0-4751,18 0-15,-18 0 16,71 0-1,-18 0-15,54 0 16,-72 18 0,-52-18-1,-1 0 17,1 0 124,35 0-141,35 0-15,159 0 16,-35 0 0,-106 0-1,-54 0 1,-34 0 31,88-18-32,17 18 1,195-35 0,-177 35-16,141-35 15,-70 17 1,17-35 0,-88 0-1,-17 18 1,-18 0-1,-71 17 1,35 1 0,-34 17-1,-19-18 1,1 18 15,-18-18 16,35 18-47,177 0 16,-89 0-1,1 0 17,-36 0-17,-35 0 1,0 0-1,17-17 1,1 17 0,0 0-1,-1 0 1,-35 0-16,18 0 16,0 0-1,0 0 1,18 0-1,17 0 1,-17 0 0,17 0 15,-53 0-15,-17 0-1,35 35 1,52-35-1,36 18 1,-70-18 0,17 0-1,-53 0 1,1 35 46,52-17-46,0 17-16,-17-18 16,35 19-1,-18-19 1,-53 1-16,36-18 16,-36 0 15,-17 0-31,-1 0 31,36 0 63,35 0-79,18 0-15,-18 0 16,-35 0 0,0 0-16,18 0 15,-18 0 1,-18 0 0,53 0-1,0 0 1,0 18-1,1-18 1,-54 17 0,18 1-1,17-18 1,36 0 0,-18 0-1,18 0 16,-53 0-31,53 18 16,35-18 0,53 0-1,18 0 1,-89 0 0,18 0-1,1 0 1,-19-18-1,0 18 1,-52 0 0,0 0-1,52 0 1,-35 0 0,-17 0-1,35 0 1,-53 0-1,-1 0 1,19-18 0,70 1 15,18-1-15,-18 18-1,18-18 1,-89 18-1,142 0 1,-89 0 0,-34 0-1,-19 0 1,-17 0 0,35 0-1,0 0 1,36 18-1,-18-18 1,-18 0 0,18 0-1,17 0 1,89 0 15,-106 0-15,-53 0-1,-18 0 1,0 0 15,-17 0-15,0 0 15,-1 0 157,1 0-63,17 0-110,141 18-15,177 17 16,-71-17 15,-140-1-15,-125-17-1,-34 0 470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6-01-26T10:49:21.7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23689 12700 0,'18'0'94,"17"-35"-79,0 35-15,-17-18 16,-1 18 0,19-18-1,-19 1 17,19 17-17,-19 0-15,19-18 16,17 18-1,-18 0 1,-18-17 0,1 17-1,35-18 1,35 18 0,18 0-1,35 0 1,-35 0-1,-53 0 1,-18 0 0,-17 0-1,-1 0 1,19-18 0,-19 18-1,19-17 1,-19 17-1,36-18 1,0 18 0,0-18 15,0 18-15,35-17-1,36 17 1,17 0-1,176 0 1,-123 0 0,-88 17-1,-53-17 1,-35 0 46,17 0-62,18 0 16,53 0 0,-1 0-1,-52 0 1,-35 18-16,0-18 16,-1 0 30,1 0-30,17 0 15,18 0-15,88 0 0,53 0-1,0 0 1,-53 18-1,1-1 1,-19-17 0,-88 0-16,18 0 15,-35 0 1,-1 0 62,1 0-62,0 0-1,-1 0 17,1 0-1,0 0-16,-1 0 1,36 0 0,53 0-1,35 0 1,18 0 0,-53 0-1,-18 0 1,-53 0-1,18 0 1,0 0 0,-18 0-1,-17 0-15,0 0 47,17 0 78,53 0-125,-17 0 16,17 18-1,-18-18-15,107 35 16,-89-35 0,0 0-1,-35 0 1,-18 18 0,18-18 15,-17 0-16,-1 0 1,-17 0 0,-1 0 31,1 0-32,-1 0-15,54 0 16,-36 0-1,1 0 17,16 0-17,37 0 17,16 0-17,-16 17 1,-1-17-1,-35 0 1,-18 0 0,-17 0-16,70 0 15,0 0 1,-53 0 0,1 0-1,-19 0 1,1 0 31,0 0-16,-1 0-15,1 0-16,-1 0 31,19 0-16,34 0 1,-17-17 0,18 17-1,35 0 1,-71 0 0,18 0-1,-36 0 1,1 0-1,0 0 1,-1 0 0,1 0-1,0 0 1,-1 0 15,19 0-31,-1 0 16,53 0-1,53 0 1,-35 17 0,-35-17-1,-54 0 17,1 0-1,-1 0 109,1 0-124,0 0 0,-1 0-16,1 0 15,0 0 17,17 0-17,0 0 1,-17 0-1,-1 0 17,1 0-1,0 0 47,-1 0-62,1 0 15,0 0 0,-1 0 47,1 0-46,0 0 77,-1 0-78,1 0 32,0 0-48,-1 0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6-01-26T10:49:28.6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12241 13229 0,'18'0'156,"0"0"-141,-1 0 1,19 0 0,-19 0-1,1 0 1,-1 0 0,1 0-16,17 0 15,18 0 1,-17 0-1,-19 0 1,1 0 15,0 0-15,17 0 0,18 0-1,-18 0 1,18 0-1,-35 0 17,17 0-17,18 0-15,70 0 16,36 0 0,-88 0-1,-36 0 1,-18 0 46,36 0-62,88 18 16,177 17 0,-36 18-1,-141-35-15,-52-18 16,-54 0 15,-18 0-15,1 0 15,0 0-15,-1 0 30,1 0-14,0 0-17,-1 0 1,1 0 0,0 0-1,17-18 1,18 18-1,-18 0 1,0 0 0,18 0-1,-18 0 1,54 0 0,-1 0-1,-18 0 1,-52 0-1,35 0 1,-35 0 15,-1 0 16,1 0 16,0 0-48,-1 0-15,1 0 16,-1 0 0,1 0 15,0 0-16,-1 0 1,1 0 93,0 0 173,-1 0-189,1 0-30,0 0-16,-1 0 31,1 0 47,-1 0-16,1 0-62,0 0 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6-01-26T10:49:39.7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20161 15434 0,'18'0'78,"-18"-18"-63,18 18-15,-1 0 16,1-17 0,17 17-1,0-18 1,1 0 0,17 18-1,17-17 1,-17-18-1,71 35 1,-1 0-16,106 0 16,-52 0-1,-124 0 1,-18 0 46,18 0-46,158 35 0,107 0-1,-18 0 1,-141-17 0,-124 0-1,-18-18 16,1 0 48,17 0-64,18 0-15,-17 0 16,-1 0-1,18 0 1,-36 0 0,19 0-1,-19 0-15,54 0 16,35 0 0,-18 0-1,18 0 1,0 0-1,-18 0 1,35 0 0,54 35 15,-19-17-15,36 17-1,18-17 1,-71-18-1,0 0 1,-105 0 0,-19 0-1,19 0 1,-1 0 15,18 0-15,-18 0-1,0-18 1,36 18 0,-1 0-1,36-18 1,35 18 0,36 0-1,-54 0 1,71 0-1,18 0 1,70 0 0,-17 0-1,-71 0 1,-88 0 0,-54 0-1,19 0 1,17 0-1,-17 0 1,-1 0 0,-34 0 15,-1 0-15,18 0-1,35 0 1,-17-17-1,-1 17 1,36-18 0,-18 18-1,-35 0 1,0 0 0,-18-18-1,106 1 1,-35 17-1,0 0 1,0 0 0,-18 0-1,-35 0 1,-18 0 0,1-18-1,-1 18 16,88 0-15,54 0 0,34 0-1,54 0 1,-142 0 15,-17 18-31,-18-18 31,1 0-15,-36 0 0,35-18-1,18 18 1,-18-18 0,0 18-1,-18-17 1,36 17-1,53 0 1,-106 0 0,-18 0-1,-35-18 1,18 18 0,0 0 15,17 0-16,0 0 1,36 0 0,34 0-1,54 0 1,-53 0 0,-18 0-1,-70 0 1,0 0 15,17 0-15,53 0-1,-35 0 1,17 0 0,-34 0-1,17 0 1,-18 0-1,35 0 1,-34 0-16,52 0 16,-35 0-1,-18 0 17,0 0-17,-17 0 1,0 0-1,-1 0 1,1 0 0,0 0 31,-1 0-16,19 0-16,-19 0 1,1 0 78,-1 0-94,1 0 15,0 0 1,-1 0 15,1 0 16,0 0-47,-1 0 16,1 0-1,0 0 48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6-01-26T10:49:45.7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12171 15928 0,'17'0'140,"1"18"-140,35-18 16,18 17 0,-36-17-1,0 18-15,36-18 16,35 17-1,-18-17 1,18 0 0,-89 0-1,1 0 32,52 0-31,-34 0-16,17 0 15,88 18 1,-88 0-16,70-18 16,-88 0-1,-17 0 32,53 0-31,87 0-1,72 17 1,-125 1 15,19 0-15,35-18 0,-106 0-1,-36 0 1,1 0-1,52 0 17,1 0-17,0 0 1,-1 0 0,-17 0-1,0 0 1,0 0-1,70 0 1,89 0 0,-36 0 15,-123 0-31,35 0 16,18 0-1,18 0 1,35 0-1,-1 0 1,-52 0 0,-53 0-1,0 0 1,-18 0 0,71 0-1,88 0 1,-88 0-1,-18 0 1,-70 0 62,-1 0-62,36 0-16,18 0 15,17 0 1,18 0 0,-53 0 15,-36 0-31,36 0 16,18 0-1,-1-18 1,19 18-1,-1 0 1,0 0 0,-35 0-1,-18 0 1,1-18 15,-1 18-15,71-17-1,-1 17 1,-69 0-16,70 0 16,17 0-1,1-18 1,-19 18 0,-16 0-1,-72 0 1,18 0 15,-17 0 0,35 0-15,53-18 15,70 18-15,-140 0-16,69 0 15,-69 0 1,17 0 0,-36 0-1,18 0 1,-17 0 0,0 0-1,-1 0 1,89 0-1,-18-17 1,18 17 15,-70 0-15,105 0 0,-36 0-1,37 0 1,-19 0-1,-70 0 1,-35 0 0,17 0-1,18 0 1,-18 0 0,18 0-1,-18 0 1,1 0-1,16 0 1,37 0 0,69 0-1,1 0 1,-35 0 0,-36 0-1,-35 0 16,-18 0-15,0 0 0,-17 0-1,0 0 1,-1 0 31,1 0-32,-1-18 1,1 18 0,0 0 15,-1 0-31,54-17 16,0 17-1,70-18 1,53 18-1,17 0 1,-105 0-16,18 0 16,-36 0 15,-35 0-15,-36 0-1,19 0 1,-1 0-1,35 0 1,-34 0 0,17 0-1,53 0 1,-54 0 0,-16 0-1,-19 0 16,1 0-15,35 0 0,35 0-1,0 0 1,36 18 0,-18-18-1,-1 0 1,-34 17 15,0-17 0,-36 0-31,-18 0 16,72 0 0,-72 0 15,1 0-16,0 0 1,-1 0 0,1 0-1,-1 0 1,36 0 0,-35 0-1,0 0 1,-1 0-1,1 0 1,0 0 0,-1 0-1,19 0 1,-19 18 0,36-18-1,-35 0 1,-1 0 15,1 0 0,0 0 63,-1 0 0,1 0-79,0 0 95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6-01-26T10:48:13.2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12188 2663 0,'36'0'141,"-1"0"-126,0 0-15,71 0 16,71-17-16,34-18 15,1 17 1,-36 0 0,-35 18-1,-52 0 1,-19-17 0,-17 17-1,18-18 16,-19 18-15,-34 0 0,0 0 46,35 0-62,70 0 31,1 0-15,-19 0 0,1 0-1,-17 0 1,16 0 0,-16 0-1,-1 0 1,0 0-1,-35 0-15,35 0 16,-17 0 15,17 0-15,0 0 0,0 0-1,36 0 1,17 0-16,-35 0 15,-53 0 1,-18 0 0,-18 0 46,19 0-62,34 0 16,18 0-1,1 0 17,-1-18-17,0 18 1,-35 0 0,-18-17 15,0 17-16,1-18 1,34 18 0,-17 0-16,18 0 15,52 0 1,54 0 0,-36 0-1,-18 0 1,18 0-1,0 0 1,-35 0 0,-53 0-1,-35 0 1,-1 0 0,36 0-1,0 0 16,0-18-15,35 18 0,36 0-1,-18 0 1,53 18 0,-36-18-1,0 0 1,19 0-1,16 18 1,-87-18 0,-18 17-1,-18-17 1,-17 0 46,17 0-62,88 0 16,-52 0 0,-18 0-1,-18 0 1,18 0 0,-18 0-1,18 0 1,88 18-1,195 17 1,-90 1 0,37-1-1,-19-18 1,-52 1 0,-106-18-1,-36 0 1,-52 0 156,17 0-157,89 0-15,34-18 16,-87 18 0,-36 0-16,54 0 31,-54 0-16,-18 0 1,1 0 0,35 0-1,53 0 1,0 0 0,0 0-1,-18 0 1,-35 0-1,-18 0 1,35 0 0,36 0-1,35 0 1,-35 18 0,-88-18-1,35 0 1,-36 0-1,89 0 1,18 0 0,-36 0-1,-18 0 17,-34 0-17,-1 0 1,0 0-1,-17 0 1,0 0 0,35 0-1,123 0 1,-88 0 0,-17 18-1,-54-18 126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6-01-26T10:48:19.8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15187 1288 0,'18'0'32,"-1"0"-17,36 0 1,-35 0 0,88 0-1,0 0 1,-1 0-1,-16 0 1,-1 0 0,0 0-1,0 0 1,-17 0 0,-36 0-16,-17 0 15,35 0 1,-1 0-1,37 0 1,-1 17 0,-18-17-1,1 0 1,-53 0 0,17 0-1,-17 0 32,52 0-31,54 0-1,70 0 1,-124 0-16,71 0 31,-53 0-15,-35 18-1,-17-18 1,17 0 0,70 0-1,71 0 1,-70 0 0,-72 0-1,-34 0 1,0 0-1,-1 0 1,1 0 15,17 0 1,-17 0-17,0-18 1,35 1-1,52 17 1,125 0 0,-1 0-1,-123 0 1,17 0 0,36 0-16,194 0 15,35-18 1,-88 0-1,-124 18 1,-141 0 0,-35-17-1,18 17 63,-18-18-62,18 18 0,-1 0-1,-17-18 32,18 18-31,52 0-1,-34 0 1,-19 0 0,1 0-1,17 0 1,1-17 0,-19 17-1,1 0-15,35-18 16,-36 18-1,19 0 1,-19 0 15,54 0-15,17 0 0,-17 18-1,-36-18 1,-17 0 15,-1 17-15,54 1-1,-36 0-15,53-18 16,-17 17 15,17 1-15,-35-18-1,-18 0 1,-17 0 0,-1 0 15,89 18-15,0-18-1,-35 0 1,-54 0-1,1 0-15,158 0 32,36 0-17,123 0 17,-35 0-17,-53 0 1,-194 0-1,-35 0 1,-1 0 109,1 0-109,-1 0-1,1 0 1,0-18-16,52 18 16,-34 0-1,-19 0 1,1 0-1,-1 0 1,89 0 0,18 18-1,-1-18 1,36 0 0,53 0-1,70 0 1,0 0-1,-53 17 1,-123-17 0,-71 0-1,-17 0 1,0 0 78,-1 0-63,1-17-15,0 17 15,-1 0 0,36 0-15,71 0-1,-54 0-15,36 0 16,0 0 15,70 0-31,18 0 31,-35 0-15,-35 0 0,-1 0-1,-52 0 1,-54 0 62,1 0-78,0 0 16,-1 0-16,54 17 15,-1-17 17,1 18-17,-1 0 1,-34-18-1,17 0 1,-36 0 0,1 0 15,-18 17-15,18-17-16,34 18 15,1-18-15,159 17 16,-36-17-1,212 0 1,71 36 0,17-19-1,-123-17 1,-212 0 0,-123 0 15,-1 0 219,1 0-235,17 0 1,-17 0 0,17 0-1,-17 0-15,70 0 16,0 0 0,-52 0-1,-19-17 16,1 17 16,0 0 16,-89 0 281,-35 17-344,-17-17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6-01-26T10:48:23.3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13723 1976 0,'71'0'172,"-1"0"-156,1-18-16,-18 18 15,35 0 1,-53 0-16,71 0 16,17-18-1,19 18 1,87 0 15,0 0-15,-105 0-1,-89 0 1,18 0 0,35 0-1,-17 0 1,17 0 0,-18 0-1,124 0 1,53 0-1,0 0 1,-141 0 0,-88-17-1,-1 17 95,19 0-95,-19 0-15,19 0 16,-19 0 0,18 0-1,1 0 1,-19 0-1,1 0 1,88 17 0,70 19-1,-35-36 1,-52 17 0,-37 1-1,-16-18 1,-19 0-1,1 0 32,17 0 0,1 0-31,16 0-1,19 0 1,-36 0 0,-17 0-1,0 0 1,-1 0 15,1 0-15,-1 0-1,1 0 1,0 0 0,-1 0 15,1 0-15,-18 17-16,18-17 15,-1 0 1,19 0-1,-1 0 1,0 0-16,-17 0 16,52 0 15,54 18-31,-18-18 31,-53 18-15,-36-18 78,-17 17-63,18-17 0,0 0 0,-1 0 32,1 0-16,-1 0-16,1 0-31,0 0 16,-1 0 15,1 0-16,0 0 1,52 0 0,54 0-1,-19 0 1,-52 0 0,-35 0-1,0 0 1,-1 0 46,1 0-46,0 0 78,-1 0-79,1 0 1,35 0 0,-18 0-16,159 0 15,-70 0 1,-54 0-1,-52 0 17,-1 0 93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6-01-26T10:48:25.8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22666 2117 0,'18'0'296,"17"0"-280,35 0 0,177 0-1,0 0 1,-53 0 0,-70 0-1,-54 0 1,-34 0-1,-19 0 1,19 0 15,69 0-15,89 0 0,53 0-1,-17 17 1,-124-17 15,-54 0-15,-34 0-16,17 0 47,124 18-47,-71-18 15,71 18-15,88-18 31,-159 0-15,-70 0 47,-1 0-48,1 0 48,0 0-63,-1 0 15,19 0 1,-1 0-16,18-18 16,-35 18-1,-1 0 1,1 0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6-01-26T10:48:52.3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26370 6103 0,'18'0'109,"-1"0"-93,1 0-1,-18-18 1,18 18 15,-1 0 32,1 0-32,-18-17-15,18 17-1,35 0 1,-1 0 0,19 0-1,35 0 1,-36 0-1,-17 0 1,-17 17 0,34-17-1,1 0 1,35 0 0,-18 0-1,-53 0-15,0 0 16,1 0-1,-1 18 1,18-18 0,17 18-1,18-1 17,1-17-17,-1 0 1,-35 0-1,-36 0 1,1 0 0,17 18-1,195 0 1,-19-1 0,-70-17-1,-70 0 1,-53 0-1,-1 0 17,19 0-17,-19 0 1,18 0 15,1 0-15,17 0-1,-18 0-15,0 0 16,36 0 0,17 0 15,-17 0-15,17 0-1,0 0 1,-18 0-1,-52 0 1,0 0 0,-1 0 15,1 0-15,17 0-1,-17 0-15,70 0 16,18 0-1,0 0 1,-18 0 0,-17 0-1,-19 0 1,-16 0 0,-1 0 15,-17 0 16,35 0-32,-36 0 1,36 18 0,0 0-1,0-18 1,0 0-1,17 0 1,-34 0 0,-1 0-1,0 0 1,1 0 0,16 0-1,-34 0-15,17 0 16,-17 17-1,0-17 1,-1 0 0,19 0-1,17 0 17,141 0-1,-18 0-16,-70 0 1,-89 0 0,1 0-1,0 0 48,-1 0-32,1 0 94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6-01-26T10:48:56.3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28663 7497 0,'18'0'78,"17"0"-62,0 0-1,-17-18-15,17 18 16,36-18-1,158 1 1,18 17 0,-35 0-1,-106 0 1,-36 0 15,-52 0-15,17 0-1,0 0 1,36-18 0,52 18-1,89 0 1,-106 0 0,0-18-1,0 18 1,-71 0-1,0 0 17,18 0-17,18 0 1,-1 0 0,36 0-1,-35 0 1,-36 0-1,71 0 1,-1 0 0,19 0-1,-1 0 1,-17 0 0,-53 0 15,-35 0-16,-1 0 48,1 0-47,0 0-1,-1 0-15,36 0 16,-17 0-1,16 0 1,-16 0 0,-1 0-1,-17 0 17,17 0-1,18 0-31,-35 0 31,-1 18-31,1-18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6-01-26T10:49:02.4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12224 8520 0,'17'0'125,"1"0"-109,17 0-1,-17 0 1,0 0 15,-1 0-15,18 0 0,1-18-16,-1 18 15,18 0 1,0-18-1,-35 18 1,-1 0 15,54 0-15,105 0 0,36 0-1,-18 0 1,-88 0-1,-53 0 1,-36 0 15,1 0 16,17 0-31,0 0-16,1 0 15,-19 0 1,1 0 47,17 0-48,36 0-15,193 0 16,19 18-1,-1-18 1,-106 0 15,-123 0-31,-35 0 16,-1 0 93,1 0-77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7.79528" units="1/cm"/>
          <inkml:channelProperty channel="Y" name="resolution" value="37.76224" units="1/cm"/>
          <inkml:channelProperty channel="T" name="resolution" value="1" units="1/dev"/>
        </inkml:channelProperties>
      </inkml:inkSource>
      <inkml:timestamp xml:id="ts0" timeString="2026-01-26T10:49:14.2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16298 9737 0,'18'0'125,"0"0"-110,17 0 1,-17 0 0,17 0-1,-18 0 1,19 0 0,-19 0 171,1 0-171,0-18-1,-1 18-15,19 0 32,-19 0 14,-17-18 1,18 18-47,-1 0 16,19 0 0,-19 0-1,1 0 1,0 0-1,-1 0 1,36 0 0,18 0 15,-1 0-15,36 18-1,0 0 1,-35-1-16,34 19 15,-16-36 1,-72 0 0,-17 17-1,18-17 17,52 0-17,1 0 1,-18 18-1,53-18 1,-89 0 0,19 0-1,-1 0 48,18 0-48,-36 0-15,89 0 16,-53 17 15,-17-17-15,-19 0 0,1 18-1,17-18 1,-17 0-1,-1 0-15,19 18 16,52-1 0,18 1-1,35-18 1,-35 0 0,-71 18-1,-18-18 1,1 17-1,35-17 1,53 0 0,17 18-1,-34 0 1,-19-18 0,-52 0 77,-1 0-77,1 0 31,0 0-16,-1 0-15,19 0-1,17 0-15,35 0 16,176 0 0,18 35-1,-105 0 1,-124-35-1,-71 0 360,1 0-375,-1 0 16,0 0-16,1 0 16,-1 0-1,0 0 1,1 0 0,-1 0 46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93A00-8540-497C-B146-6C49C3474D1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76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7D8DA-71A4-4D77-8657-9F42ADE85B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406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3962D-5E6C-4E3F-B0FE-255C8FB111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79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BC40-FC84-40C2-8453-899C40A07E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6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4CD39-8116-48D4-995A-A806A39466B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86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A4CF-CA43-4777-B315-47BE2A506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14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3BEE0-28F2-4D06-A238-56940D7954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8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C158-063C-4062-8F31-E3462DC95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0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92158-BC10-491C-9B49-EF71E8F46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6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4A084C-40B5-4955-B21A-D796C7DED7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2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5123C-24C3-4B32-B017-11B6DCC3F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0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25DD019-C40F-4E27-B419-8DB1B075EE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24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1.emf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16.png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customXml" Target="../ink/ink5.xml"/><Relationship Id="rId17" Type="http://schemas.openxmlformats.org/officeDocument/2006/relationships/image" Target="../media/image23.emf"/><Relationship Id="rId25" Type="http://schemas.openxmlformats.org/officeDocument/2006/relationships/image" Target="../media/image27.emf"/><Relationship Id="rId2" Type="http://schemas.openxmlformats.org/officeDocument/2006/relationships/image" Target="../media/image15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29.emf"/><Relationship Id="rId1" Type="http://schemas.openxmlformats.org/officeDocument/2006/relationships/slideLayout" Target="../slideLayouts/slideLayout8.xml"/><Relationship Id="rId6" Type="http://schemas.openxmlformats.org/officeDocument/2006/relationships/customXml" Target="../ink/ink2.xml"/><Relationship Id="rId11" Type="http://schemas.openxmlformats.org/officeDocument/2006/relationships/image" Target="../media/image20.emf"/><Relationship Id="rId24" Type="http://schemas.openxmlformats.org/officeDocument/2006/relationships/customXml" Target="../ink/ink11.xml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24.emf"/><Relationship Id="rId4" Type="http://schemas.openxmlformats.org/officeDocument/2006/relationships/customXml" Target="../ink/ink1.xml"/><Relationship Id="rId9" Type="http://schemas.openxmlformats.org/officeDocument/2006/relationships/image" Target="../media/image19.emf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61145FF-A2A1-407E-8FF6-9529B385A2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Русский язык. Итоговое собеседование-2026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502A6F43-2B26-4A04-AB7E-5C05822D86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99CB38"/>
              </a:buClr>
            </a:pPr>
            <a:r>
              <a:rPr lang="ru-RU" sz="2200" dirty="0">
                <a:solidFill>
                  <a:srgbClr val="455F51"/>
                </a:solidFill>
              </a:rPr>
              <a:t>Рекомендации по оцениванию ответов </a:t>
            </a:r>
          </a:p>
          <a:p>
            <a:pPr lvl="0">
              <a:buClr>
                <a:srgbClr val="99CB38"/>
              </a:buClr>
            </a:pPr>
            <a:endParaRPr lang="ru-RU" sz="2200" dirty="0">
              <a:solidFill>
                <a:srgbClr val="455F51"/>
              </a:solidFill>
            </a:endParaRPr>
          </a:p>
          <a:p>
            <a:pPr lvl="0">
              <a:buClr>
                <a:srgbClr val="99CB38"/>
              </a:buClr>
            </a:pPr>
            <a:r>
              <a:rPr lang="ru-RU" sz="1100" dirty="0">
                <a:solidFill>
                  <a:srgbClr val="455F51"/>
                </a:solidFill>
              </a:rPr>
              <a:t>Романова Елена Вениаминовна, председатель краевой предметной комиссии по русскому языку, эксперт </a:t>
            </a:r>
            <a:r>
              <a:rPr lang="ru-RU" sz="1100" dirty="0" err="1">
                <a:solidFill>
                  <a:srgbClr val="455F51"/>
                </a:solidFill>
              </a:rPr>
              <a:t>цоко</a:t>
            </a:r>
            <a:endParaRPr lang="ru-RU" sz="1100" dirty="0">
              <a:solidFill>
                <a:srgbClr val="455F51"/>
              </a:solidFill>
            </a:endParaRPr>
          </a:p>
          <a:p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EBD0B5C-E2FC-41A3-9E0E-B3BDB90ED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57" y="396136"/>
            <a:ext cx="97544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6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F125BE-BE6C-418D-9943-ED164F32A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0" y="476672"/>
            <a:ext cx="7543800" cy="70230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1"/>
                </a:solidFill>
              </a:rPr>
              <a:t/>
            </a:r>
            <a:br>
              <a:rPr lang="ru-RU" sz="3600" dirty="0">
                <a:solidFill>
                  <a:schemeClr val="accent1"/>
                </a:solidFill>
              </a:rPr>
            </a:br>
            <a:r>
              <a:rPr lang="ru-RU" sz="3600" dirty="0">
                <a:solidFill>
                  <a:schemeClr val="accent1"/>
                </a:solidFill>
              </a:rPr>
              <a:t/>
            </a:r>
            <a:br>
              <a:rPr lang="ru-RU" sz="3600" dirty="0">
                <a:solidFill>
                  <a:schemeClr val="accent1"/>
                </a:solidFill>
              </a:rPr>
            </a:br>
            <a:r>
              <a:rPr lang="ru-RU" sz="3600" dirty="0">
                <a:solidFill>
                  <a:schemeClr val="accent1"/>
                </a:solidFill>
              </a:rPr>
              <a:t/>
            </a:r>
            <a:br>
              <a:rPr lang="ru-RU" sz="3600" dirty="0">
                <a:solidFill>
                  <a:schemeClr val="accent1"/>
                </a:solidFill>
              </a:rPr>
            </a:br>
            <a:r>
              <a:rPr lang="ru-RU" sz="3600" dirty="0">
                <a:solidFill>
                  <a:schemeClr val="accent1"/>
                </a:solidFill>
              </a:rPr>
              <a:t/>
            </a:r>
            <a:br>
              <a:rPr lang="ru-RU" sz="3600" dirty="0">
                <a:solidFill>
                  <a:schemeClr val="accent1"/>
                </a:solidFill>
              </a:rPr>
            </a:br>
            <a:r>
              <a:rPr lang="ru-RU" sz="3600" dirty="0">
                <a:solidFill>
                  <a:schemeClr val="accent1"/>
                </a:solidFill>
              </a:rPr>
              <a:t/>
            </a:r>
            <a:br>
              <a:rPr lang="ru-RU" sz="3600" dirty="0">
                <a:solidFill>
                  <a:schemeClr val="accent1"/>
                </a:solidFill>
              </a:rPr>
            </a:br>
            <a:r>
              <a:rPr lang="ru-RU" sz="3600" dirty="0">
                <a:solidFill>
                  <a:schemeClr val="accent1"/>
                </a:solidFill>
              </a:rPr>
              <a:t/>
            </a:r>
            <a:br>
              <a:rPr lang="ru-RU" sz="3600" dirty="0">
                <a:solidFill>
                  <a:schemeClr val="accent1"/>
                </a:solidFill>
              </a:rPr>
            </a:br>
            <a:r>
              <a:rPr lang="ru-RU" sz="3600" dirty="0">
                <a:solidFill>
                  <a:schemeClr val="accent1"/>
                </a:solidFill>
              </a:rPr>
              <a:t/>
            </a:r>
            <a:br>
              <a:rPr lang="ru-RU" sz="3600" dirty="0">
                <a:solidFill>
                  <a:schemeClr val="accent1"/>
                </a:solidFill>
              </a:rPr>
            </a:br>
            <a:r>
              <a:rPr lang="ru-RU" sz="3600" dirty="0">
                <a:solidFill>
                  <a:schemeClr val="accent1"/>
                </a:solidFill>
              </a:rPr>
              <a:t>Пояснения к оцениванию по критериям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3E7D97-A061-44E3-B326-4C35FB8A9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268760"/>
            <a:ext cx="9577064" cy="4968552"/>
          </a:xfrm>
        </p:spPr>
        <p:txBody>
          <a:bodyPr>
            <a:noAutofit/>
          </a:bodyPr>
          <a:lstStyle/>
          <a:p>
            <a:r>
              <a:rPr lang="ru-RU" sz="2100" dirty="0">
                <a:solidFill>
                  <a:srgbClr val="FF0000"/>
                </a:solidFill>
              </a:rPr>
              <a:t>Ч1</a:t>
            </a:r>
            <a:r>
              <a:rPr lang="ru-RU" sz="2100" dirty="0"/>
              <a:t> - в системе итогового собеседования принято </a:t>
            </a:r>
            <a:r>
              <a:rPr lang="ru-RU" sz="2100" b="1" dirty="0"/>
              <a:t>учитывать только интонационную функцию знаков препинания:</a:t>
            </a:r>
            <a:r>
              <a:rPr lang="ru-RU" sz="2100" dirty="0"/>
              <a:t> восходящую интонацию (повышение тона), как правило, дают запятые в простом предложении, восклицательный и вопросительный знаки, тире в простом предложении; нисходящую интонацию (понижение тона) – точки, точки с запятыми, запятые в сложных предложениях с перечислением отношений между частями, двоеточия в простом предложении, кавычки и многоточия в конце предложения.</a:t>
            </a:r>
          </a:p>
          <a:p>
            <a:r>
              <a:rPr lang="ru-RU" sz="2100" dirty="0">
                <a:solidFill>
                  <a:srgbClr val="FF0000"/>
                </a:solidFill>
              </a:rPr>
              <a:t>Ч2 – </a:t>
            </a:r>
            <a:r>
              <a:rPr lang="ru-RU" sz="2100" dirty="0">
                <a:solidFill>
                  <a:schemeClr val="tx1"/>
                </a:solidFill>
              </a:rPr>
              <a:t>излишне медленный или слишком быстрый темп чтения</a:t>
            </a:r>
            <a:endParaRPr lang="ru-RU" sz="2100" dirty="0">
              <a:solidFill>
                <a:srgbClr val="FF0000"/>
              </a:solidFill>
            </a:endParaRPr>
          </a:p>
          <a:p>
            <a:r>
              <a:rPr lang="ru-RU" sz="2100" dirty="0">
                <a:solidFill>
                  <a:srgbClr val="FF0000"/>
                </a:solidFill>
              </a:rPr>
              <a:t>Ч3 - </a:t>
            </a:r>
            <a:r>
              <a:rPr lang="ru-RU" sz="2100" dirty="0"/>
              <a:t>Искажение слов выражается в том, что участники итогового собеседования по оптическому сходству допускают замены, пропуски, перестановки, добавления, повторы букв (звуков) и слогов в словах, а также замены, пропуски, перестановки, добавления, повторы целых слов,  словосочетаний или даже целых предложений.</a:t>
            </a:r>
            <a:endParaRPr lang="ru-RU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26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7A3989-659B-471A-9FE1-68BDD75ED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4000" dirty="0">
                <a:solidFill>
                  <a:schemeClr val="accent1"/>
                </a:solidFill>
              </a:rPr>
              <a:t>Типичные ошибки при чтении текста    с точки зрения интонации</a:t>
            </a:r>
            <a:r>
              <a:rPr lang="ru-RU" sz="3100" dirty="0"/>
              <a:t/>
            </a:r>
            <a:br>
              <a:rPr lang="ru-RU" sz="3100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089AA2-836A-41EF-B027-7B376A684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нерасчленённость речи (фразы следуют одна за другой, они лишены пауз и логических ударений);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монотонность речи (проявляется в полном отсутствии повышения или понижения голоса).</a:t>
            </a:r>
          </a:p>
        </p:txBody>
      </p:sp>
    </p:spTree>
    <p:extLst>
      <p:ext uri="{BB962C8B-B14F-4D97-AF65-F5344CB8AC3E}">
        <p14:creationId xmlns:p14="http://schemas.microsoft.com/office/powerpoint/2010/main" val="240931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41EA10-2C58-40A5-A9DB-EC8886D9D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99CB38"/>
                </a:solidFill>
                <a:latin typeface="Calibri Light" panose="020F0302020204030204"/>
              </a:rPr>
              <a:t>Типичные ошибки при чтении текста    с точки зрения темпа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762939-4357-41A3-A4E9-F2F65D0D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медленный темп, затрудняющий понимание речи и свидетельствующий о недостаточной сформированности навыков чтения вслух у обучающегося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аномально быстрый темп, приводящий к «проглатыванию» слов, «съеданию» концовок слов и проч.</a:t>
            </a:r>
          </a:p>
        </p:txBody>
      </p:sp>
    </p:spTree>
    <p:extLst>
      <p:ext uri="{BB962C8B-B14F-4D97-AF65-F5344CB8AC3E}">
        <p14:creationId xmlns:p14="http://schemas.microsoft.com/office/powerpoint/2010/main" val="255524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1CA98B-5FF0-43B0-9AFA-ECE19127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99CB38"/>
                </a:solidFill>
                <a:latin typeface="Calibri Light" panose="020F0302020204030204"/>
              </a:rPr>
              <a:t>Типичные ошибки при чтении текста, связанные с искажением слов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22E2C9-F6C5-449B-A716-6FE45421B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искажения в чтении имён собственных (</a:t>
            </a:r>
            <a:r>
              <a:rPr lang="ru-RU" dirty="0" err="1"/>
              <a:t>Вернонский</a:t>
            </a:r>
            <a:r>
              <a:rPr lang="ru-RU" dirty="0"/>
              <a:t> вместо Вернадский);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искажения в чтении терминов (минералогия, кристаллография);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искажения в чтении научной и публицистической лексики (естествоиспытатель, генералиссимус).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1922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32656"/>
            <a:ext cx="7772400" cy="1152128"/>
          </a:xfrm>
        </p:spPr>
        <p:txBody>
          <a:bodyPr/>
          <a:lstStyle/>
          <a:p>
            <a:r>
              <a:rPr lang="ru-RU" sz="2800" dirty="0">
                <a:solidFill>
                  <a:srgbClr val="00B050"/>
                </a:solidFill>
              </a:rPr>
              <a:t>Задание 2. Пересказ текста. </a:t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>
                <a:solidFill>
                  <a:srgbClr val="00B050"/>
                </a:solidFill>
              </a:rPr>
              <a:t>Действия экзаменатора-собеседника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!!! При подготовке к пересказу ученик может пользоваться полем для заметок.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После 2-минутной подготовки забрать у участника собеседования исходный текст (заметки и высказывание остаются у ученика).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ОБЯЗАТЕЛЬНО напомнить о необходимости включения в пересказ цитаты.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Слушание пересказа.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Эмоциональная реакция на пересказ участника собеседования.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/>
              <a:t>Забрать у участника собеседования материалы, необходимые для выполнения задания 1 и 2 (они больше не потребуются).</a:t>
            </a:r>
          </a:p>
        </p:txBody>
      </p:sp>
    </p:spTree>
    <p:extLst>
      <p:ext uri="{BB962C8B-B14F-4D97-AF65-F5344CB8AC3E}">
        <p14:creationId xmlns:p14="http://schemas.microsoft.com/office/powerpoint/2010/main" val="134643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C92105D-5EC3-41E2-B07C-C0DFC99B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7ADB403-C05B-4EB3-B050-D5E863EE2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660" t="13054" r="26803" b="8069"/>
          <a:stretch/>
        </p:blipFill>
        <p:spPr>
          <a:xfrm>
            <a:off x="5519937" y="188644"/>
            <a:ext cx="4890864" cy="6669356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565688B3-400A-4239-841E-DE1BC458A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Этот бланк ОСТАЁТСЯ у ученика, когда он приступает к пересказу</a:t>
            </a:r>
          </a:p>
        </p:txBody>
      </p:sp>
    </p:spTree>
    <p:extLst>
      <p:ext uri="{BB962C8B-B14F-4D97-AF65-F5344CB8AC3E}">
        <p14:creationId xmlns:p14="http://schemas.microsoft.com/office/powerpoint/2010/main" val="720383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16632"/>
            <a:ext cx="7772400" cy="10081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Оценивание задания 2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575ABC5-F241-43C1-BFE0-63D4E20EBA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432" t="39920" r="19750" b="14263"/>
          <a:stretch/>
        </p:blipFill>
        <p:spPr>
          <a:xfrm>
            <a:off x="1847528" y="1268760"/>
            <a:ext cx="8208912" cy="503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6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481136"/>
            <a:ext cx="7990656" cy="1008112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Пояснения к оцениванию по критериям.</a:t>
            </a:r>
            <a:br>
              <a:rPr lang="ru-RU" sz="3200" dirty="0">
                <a:solidFill>
                  <a:srgbClr val="00B050"/>
                </a:solidFill>
              </a:rPr>
            </a:br>
            <a:r>
              <a:rPr lang="ru-RU" sz="3200" dirty="0">
                <a:solidFill>
                  <a:srgbClr val="00B050"/>
                </a:solidFill>
              </a:rPr>
              <a:t>Критерий П1 «Сохранение при пересказе микротем текста»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440" y="1772816"/>
            <a:ext cx="10513168" cy="41044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Исходный текст всегда состоит из </a:t>
            </a:r>
            <a:r>
              <a:rPr lang="ru-RU" dirty="0">
                <a:solidFill>
                  <a:srgbClr val="FF0000"/>
                </a:solidFill>
              </a:rPr>
              <a:t>4 абзацев</a:t>
            </a:r>
            <a:r>
              <a:rPr lang="ru-RU" dirty="0"/>
              <a:t>, которые соответствуют </a:t>
            </a:r>
            <a:r>
              <a:rPr lang="ru-RU" dirty="0">
                <a:solidFill>
                  <a:srgbClr val="FF0000"/>
                </a:solidFill>
              </a:rPr>
              <a:t>4 </a:t>
            </a:r>
            <a:r>
              <a:rPr lang="ru-RU" dirty="0" err="1">
                <a:solidFill>
                  <a:srgbClr val="FF0000"/>
                </a:solidFill>
              </a:rPr>
              <a:t>микротемам</a:t>
            </a:r>
            <a:r>
              <a:rPr lang="ru-RU" dirty="0"/>
              <a:t>, отразить которые обязан в пересказе участник итогового собеседования.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Участник ИС по условиям задания 2 должен сделать подробный пересказ, то есть изложить не только главную информацию, но и второстепенную.</a:t>
            </a:r>
          </a:p>
          <a:p>
            <a:pPr marL="0" indent="0">
              <a:buNone/>
            </a:pPr>
            <a:r>
              <a:rPr lang="ru-RU" dirty="0"/>
              <a:t>В то же время в итоговом собеседовании не зафиксирован и минимальный объём пересказа. Предполагается, что подробный пересказ </a:t>
            </a:r>
            <a:r>
              <a:rPr lang="ru-RU" b="1" dirty="0">
                <a:solidFill>
                  <a:srgbClr val="FF0000"/>
                </a:solidFill>
              </a:rPr>
              <a:t>не может быть настолько подробным, чтобы с точностью передать всю второстепенную информацию</a:t>
            </a:r>
            <a:r>
              <a:rPr lang="ru-RU" b="1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Если участник итогового собеседования осуществляет </a:t>
            </a:r>
            <a:r>
              <a:rPr lang="ru-RU" dirty="0">
                <a:solidFill>
                  <a:srgbClr val="FF0000"/>
                </a:solidFill>
              </a:rPr>
              <a:t>сжатый </a:t>
            </a:r>
            <a:r>
              <a:rPr lang="ru-RU" dirty="0">
                <a:solidFill>
                  <a:schemeClr val="tx1"/>
                </a:solidFill>
              </a:rPr>
              <a:t>пересказ на протяжении </a:t>
            </a:r>
            <a:r>
              <a:rPr lang="ru-RU" dirty="0">
                <a:solidFill>
                  <a:srgbClr val="FF0000"/>
                </a:solidFill>
              </a:rPr>
              <a:t>всего</a:t>
            </a:r>
            <a:r>
              <a:rPr lang="ru-RU" dirty="0">
                <a:solidFill>
                  <a:schemeClr val="tx1"/>
                </a:solidFill>
              </a:rPr>
              <a:t> высказывания, то по критерию П1 он получает </a:t>
            </a:r>
            <a:r>
              <a:rPr lang="ru-RU" dirty="0">
                <a:solidFill>
                  <a:srgbClr val="FF0000"/>
                </a:solidFill>
              </a:rPr>
              <a:t>0</a:t>
            </a:r>
            <a:r>
              <a:rPr lang="ru-RU" dirty="0">
                <a:solidFill>
                  <a:schemeClr val="tx1"/>
                </a:solidFill>
              </a:rPr>
              <a:t> баллов. Если </a:t>
            </a:r>
            <a:r>
              <a:rPr lang="ru-RU" dirty="0">
                <a:solidFill>
                  <a:srgbClr val="FF0000"/>
                </a:solidFill>
              </a:rPr>
              <a:t>сжатый</a:t>
            </a:r>
            <a:r>
              <a:rPr lang="ru-RU" dirty="0">
                <a:solidFill>
                  <a:schemeClr val="tx1"/>
                </a:solidFill>
              </a:rPr>
              <a:t> пересказ наблюдается только при раскрытии </a:t>
            </a:r>
            <a:r>
              <a:rPr lang="ru-RU" dirty="0">
                <a:solidFill>
                  <a:srgbClr val="FF0000"/>
                </a:solidFill>
              </a:rPr>
              <a:t>одной</a:t>
            </a:r>
            <a:r>
              <a:rPr lang="ru-RU" dirty="0">
                <a:solidFill>
                  <a:schemeClr val="tx1"/>
                </a:solidFill>
              </a:rPr>
              <a:t> микротемы, то по критерию П1 участник итогового собеседования получает </a:t>
            </a:r>
            <a:r>
              <a:rPr lang="ru-RU" dirty="0">
                <a:solidFill>
                  <a:srgbClr val="FF0000"/>
                </a:solidFill>
              </a:rPr>
              <a:t>1</a:t>
            </a:r>
            <a:r>
              <a:rPr lang="ru-RU" dirty="0">
                <a:solidFill>
                  <a:schemeClr val="tx1"/>
                </a:solidFill>
              </a:rPr>
              <a:t> балл.                    </a:t>
            </a:r>
            <a:r>
              <a:rPr lang="ru-RU" sz="3900" b="1" dirty="0">
                <a:solidFill>
                  <a:srgbClr val="FF0000"/>
                </a:solidFill>
              </a:rPr>
              <a:t>???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27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D25DA8-D880-41A8-802B-960AB8BB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Типичные ошибки при пересказе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3DFE8F-8F4E-40C6-B8BB-444D020AE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3200" dirty="0"/>
              <a:t>сжатый пересказ вместо подробного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200" dirty="0"/>
              <a:t> пропуски важных микротем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95399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890764-54A6-43A1-8D2C-9F2D02CF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Пояснения к оцениванию по критериям.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Критерий П2 «Работа с высказыванием»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8A1B5DB-CDC6-44F8-8AD7-D1F927CB6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/>
          </a:p>
          <a:p>
            <a:pPr marL="0" indent="0">
              <a:buNone/>
            </a:pPr>
            <a:r>
              <a:rPr lang="ru-RU" sz="2800" dirty="0"/>
              <a:t>По этому критерию оценивается только факт включения высказывания, уместность и логичность.</a:t>
            </a:r>
          </a:p>
          <a:p>
            <a:endParaRPr lang="ru-RU" sz="2800" dirty="0"/>
          </a:p>
          <a:p>
            <a:r>
              <a:rPr lang="ru-RU" sz="2800" dirty="0">
                <a:solidFill>
                  <a:srgbClr val="FF0000"/>
                </a:solidFill>
              </a:rPr>
              <a:t>!</a:t>
            </a:r>
            <a:r>
              <a:rPr lang="ru-RU" sz="2800" dirty="0"/>
              <a:t> Обратите внимание, что в некоторых текстах возможен не один вариант уместного включения высказывания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5879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Структура итогового собеседования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FF0000"/>
                </a:solidFill>
              </a:rPr>
              <a:t> чтение</a:t>
            </a:r>
            <a:r>
              <a:rPr lang="ru-RU" sz="2800" dirty="0"/>
              <a:t> текста вслух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 подробный </a:t>
            </a:r>
            <a:r>
              <a:rPr lang="ru-RU" sz="2800" dirty="0">
                <a:solidFill>
                  <a:srgbClr val="FF0000"/>
                </a:solidFill>
              </a:rPr>
              <a:t>пересказ</a:t>
            </a:r>
            <a:r>
              <a:rPr lang="ru-RU" sz="2800" dirty="0"/>
              <a:t> прочитанного текста с привлечением дополнительной информации (предложенного высказывания)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 создание устного </a:t>
            </a:r>
            <a:r>
              <a:rPr lang="ru-RU" sz="2800" dirty="0">
                <a:solidFill>
                  <a:srgbClr val="FF0000"/>
                </a:solidFill>
              </a:rPr>
              <a:t>монологического высказывания</a:t>
            </a:r>
            <a:r>
              <a:rPr lang="ru-RU" sz="2800" dirty="0"/>
              <a:t> по одной из трёх предложенных тем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 участие в </a:t>
            </a:r>
            <a:r>
              <a:rPr lang="ru-RU" sz="2800" dirty="0">
                <a:solidFill>
                  <a:srgbClr val="FF0000"/>
                </a:solidFill>
              </a:rPr>
              <a:t>диалоге</a:t>
            </a:r>
            <a:r>
              <a:rPr lang="ru-RU" sz="2800" dirty="0"/>
              <a:t> с экзаменатором-собеседником</a:t>
            </a:r>
          </a:p>
        </p:txBody>
      </p:sp>
    </p:spTree>
    <p:extLst>
      <p:ext uri="{BB962C8B-B14F-4D97-AF65-F5344CB8AC3E}">
        <p14:creationId xmlns:p14="http://schemas.microsoft.com/office/powerpoint/2010/main" val="3909272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6A6CF-1BB0-430A-BDA5-7DFD2675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99CB38">
                    <a:lumMod val="75000"/>
                  </a:srgbClr>
                </a:solidFill>
              </a:rPr>
              <a:t>Пояснения к оцениванию по критериям.</a:t>
            </a:r>
            <a:br>
              <a:rPr lang="ru-RU" sz="3200" dirty="0">
                <a:solidFill>
                  <a:srgbClr val="99CB38">
                    <a:lumMod val="75000"/>
                  </a:srgbClr>
                </a:solidFill>
              </a:rPr>
            </a:br>
            <a:r>
              <a:rPr lang="ru-RU" sz="3200" dirty="0">
                <a:solidFill>
                  <a:srgbClr val="99CB38">
                    <a:lumMod val="75000"/>
                  </a:srgbClr>
                </a:solidFill>
              </a:rPr>
              <a:t>Критерий П3 «Способы цитирования»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C8DCC3-DF87-450C-994C-93E37EDBA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Приёмы введения цитаты могут быть различными: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по правилам прямой речи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 правилам косвенной речи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частичное цитирование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 помощью вводных слов, вводных предложений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Ученик может зачитать цитату или передать своими словами её смысл.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1160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6A6CF-1BB0-430A-BDA5-7DFD2675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99CB38">
                    <a:lumMod val="75000"/>
                  </a:srgbClr>
                </a:solidFill>
              </a:rPr>
              <a:t>Пояснения к оцениванию по критериям.</a:t>
            </a:r>
            <a:br>
              <a:rPr lang="ru-RU" sz="3200" dirty="0">
                <a:solidFill>
                  <a:srgbClr val="99CB38">
                    <a:lumMod val="75000"/>
                  </a:srgbClr>
                </a:solidFill>
              </a:rPr>
            </a:br>
            <a:r>
              <a:rPr lang="ru-RU" sz="3200" dirty="0">
                <a:solidFill>
                  <a:srgbClr val="99CB38">
                    <a:lumMod val="75000"/>
                  </a:srgbClr>
                </a:solidFill>
              </a:rPr>
              <a:t>Критерий П3 «Способы цитирования»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C8DCC3-DF87-450C-994C-93E37EDBA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При включении цитаты следует разграничивать как минимум три вида ошибок (теперь прописаны в Методических рекомендациях ФИПИ, стр.29):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отсутствие того или иного способа цитирования (например, отсутствие слов автора – снижение баллов по критерию П3)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собственно грамматические ошибки (например, неверное употребление местоимения в косвенной речи – снижение баллов по критерию Р2)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фактические искажения при включении цитаты (например, неоправданный пропуск или неоправданная замена слов в цитате – снижение баллов по критерию Р4).</a:t>
            </a:r>
          </a:p>
        </p:txBody>
      </p:sp>
    </p:spTree>
    <p:extLst>
      <p:ext uri="{BB962C8B-B14F-4D97-AF65-F5344CB8AC3E}">
        <p14:creationId xmlns:p14="http://schemas.microsoft.com/office/powerpoint/2010/main" val="2131273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32656"/>
            <a:ext cx="7772400" cy="122413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Задание 3. Монологическое высказывание. Действия экзаменатора-собеседника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448" y="1844824"/>
            <a:ext cx="9865096" cy="432048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Предложить участнику собеседования ознакомиться с темами монолога и сделать выбор.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 Дать участнику ИС соответствующую карточку. Она остаётся у ученика перед глазами во время ответа.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Предупредить, что на подготовку отводится  1 минута, а высказывание не должно занимать более  3 минут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Слушать устный ответ.  Эмоциональная реакция на ответ 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</a:rPr>
              <a:t>!!! Во время подготовки записи ученику делать нельзя.</a:t>
            </a:r>
            <a:r>
              <a:rPr lang="ru-RU" sz="2400" dirty="0"/>
              <a:t> Исключение в ряде случаев делается только для обучающихся с ОВЗ и инвалидностью.</a:t>
            </a:r>
            <a:endParaRPr lang="ru-RU" sz="2800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Обратите внимание! </a:t>
            </a:r>
            <a:r>
              <a:rPr lang="ru-RU" dirty="0"/>
              <a:t>Когда участник итогового собеседования переходит к выполнению задания 3, собеседник должен зачитать вслух текст самого задания, при этом обучающийся самостоятельно знакомится с темами для выбора одной из них</a:t>
            </a:r>
          </a:p>
        </p:txBody>
      </p:sp>
    </p:spTree>
    <p:extLst>
      <p:ext uri="{BB962C8B-B14F-4D97-AF65-F5344CB8AC3E}">
        <p14:creationId xmlns:p14="http://schemas.microsoft.com/office/powerpoint/2010/main" val="4293138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96E7684-FBF6-4B8E-AF5E-BB4AABB2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8682264-A70B-49D7-AA22-183A9063A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86" t="13054" r="16451" b="10698"/>
          <a:stretch/>
        </p:blipFill>
        <p:spPr>
          <a:xfrm>
            <a:off x="4943872" y="916952"/>
            <a:ext cx="5638972" cy="4672289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18E9DA45-AE78-40FE-B238-51B0ABC3F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Сначала ученик видит такую карточку и делает выбор</a:t>
            </a:r>
          </a:p>
        </p:txBody>
      </p:sp>
    </p:spTree>
    <p:extLst>
      <p:ext uri="{BB962C8B-B14F-4D97-AF65-F5344CB8AC3E}">
        <p14:creationId xmlns:p14="http://schemas.microsoft.com/office/powerpoint/2010/main" val="3722641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1FF2C8-5C84-4C14-BB1A-1E83B438E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A51919E9-C5D3-49C1-8CAE-508F763D63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2406" y="731838"/>
            <a:ext cx="4712950" cy="525780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B59FEB-6F7E-4E0E-8778-E70F132A1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Затем на основании выбора получает такую карточку</a:t>
            </a:r>
          </a:p>
        </p:txBody>
      </p:sp>
    </p:spTree>
    <p:extLst>
      <p:ext uri="{BB962C8B-B14F-4D97-AF65-F5344CB8AC3E}">
        <p14:creationId xmlns:p14="http://schemas.microsoft.com/office/powerpoint/2010/main" val="2210395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792" y="260648"/>
            <a:ext cx="7772400" cy="7121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Оценивание задания 3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833F426-58A1-4286-B81E-F3DFB3EE6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614" t="33975" r="23124" b="26645"/>
          <a:stretch/>
        </p:blipFill>
        <p:spPr>
          <a:xfrm>
            <a:off x="2423592" y="1545422"/>
            <a:ext cx="7482286" cy="43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89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C5067B9-CD2A-47CD-BE92-888E8F53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99CB38">
                    <a:lumMod val="75000"/>
                  </a:srgbClr>
                </a:solidFill>
              </a:rPr>
              <a:t>Пояснения к оцениванию по критериям.</a:t>
            </a:r>
            <a:br>
              <a:rPr lang="ru-RU" sz="3200" dirty="0">
                <a:solidFill>
                  <a:srgbClr val="99CB38">
                    <a:lumMod val="75000"/>
                  </a:srgbClr>
                </a:solidFill>
              </a:rPr>
            </a:br>
            <a:r>
              <a:rPr lang="ru-RU" sz="3200" dirty="0">
                <a:solidFill>
                  <a:srgbClr val="99CB38">
                    <a:lumMod val="75000"/>
                  </a:srgbClr>
                </a:solidFill>
              </a:rPr>
              <a:t>Критерий М1 «Выполнение коммуникативной</a:t>
            </a:r>
            <a:br>
              <a:rPr lang="ru-RU" sz="3200" dirty="0">
                <a:solidFill>
                  <a:srgbClr val="99CB38">
                    <a:lumMod val="75000"/>
                  </a:srgbClr>
                </a:solidFill>
              </a:rPr>
            </a:br>
            <a:r>
              <a:rPr lang="ru-RU" sz="3200" dirty="0">
                <a:solidFill>
                  <a:srgbClr val="99CB38">
                    <a:lumMod val="75000"/>
                  </a:srgbClr>
                </a:solidFill>
              </a:rPr>
              <a:t>задачи в монологическом высказывании»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D5AC85-A203-47D8-88F5-CD7CACAE4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М1 - дифференцированная оценка</a:t>
            </a:r>
          </a:p>
          <a:p>
            <a:pPr marL="0" indent="0">
              <a:buNone/>
            </a:pPr>
            <a:r>
              <a:rPr lang="ru-RU" dirty="0"/>
              <a:t>Дифференциация баллов (2 – 1 – 0) по критерию М1 зависит от количества фраз.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Обратите внимание! </a:t>
            </a:r>
            <a:r>
              <a:rPr lang="ru-RU" dirty="0"/>
              <a:t>Фразы считаются </a:t>
            </a:r>
            <a:r>
              <a:rPr lang="ru-RU" b="1" u="sng" dirty="0"/>
              <a:t>по количеству грамматических основ</a:t>
            </a:r>
            <a:r>
              <a:rPr lang="ru-RU" dirty="0"/>
              <a:t>, имеющих отношение к теме высказывания. Например, неполное предложение «Передо мной фотография» может рассматриваться как отдельная фраза, сложные предложения могут содержать в себе несколько фраз.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Представленные в задании вопросы служат лишь ориентиром, являются наводящими, вспомогательными. У участника итогового собеседования есть право выстраивать свой монолог, отвечая на другие вопросы, если при этом выполняется поставленная коммуникативная задача.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8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A15FC0-8621-4B23-8B2E-1D8AC70B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99CB38">
                    <a:lumMod val="75000"/>
                  </a:srgbClr>
                </a:solidFill>
              </a:rPr>
              <a:t>Пояснения к оцениванию по критериям.</a:t>
            </a:r>
            <a:br>
              <a:rPr lang="ru-RU" sz="2900" dirty="0">
                <a:solidFill>
                  <a:srgbClr val="99CB38">
                    <a:lumMod val="75000"/>
                  </a:srgbClr>
                </a:solidFill>
              </a:rPr>
            </a:br>
            <a:r>
              <a:rPr lang="ru-RU" sz="2900" dirty="0">
                <a:solidFill>
                  <a:srgbClr val="99CB38">
                    <a:lumMod val="75000"/>
                  </a:srgbClr>
                </a:solidFill>
              </a:rPr>
              <a:t>Критерий М2 «Логичность монологического высказывания»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190ED3-DD46-4E41-A3DB-E456F318A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480" y="1844824"/>
            <a:ext cx="9865096" cy="4536504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/>
              <a:t>Как оценивать логичность оформления монологической речи обучающегося?</a:t>
            </a:r>
          </a:p>
          <a:p>
            <a:r>
              <a:rPr lang="ru-RU" dirty="0"/>
              <a:t>Монолог должен: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представлять собой текст (текстовое единство),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характеризоваться смысловой цельностью, речевой связностью и последовательностью изложения,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быть завершённым,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иметь композицию с соблюдением пропорций частей: небольшое вступление (обозначение темы ответа, формулировка коммуникативного намерения говорящего), развёрнутая основная часть, краткое заключение (обобщение сказанного, повторение самой важной с точки зрения говорящего информации, выражение отношения к предмету речи),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поддерживаться использованием со стороны говорящего разнообразных средств связи предложений в тексте. </a:t>
            </a:r>
          </a:p>
          <a:p>
            <a:pPr marL="0" indent="0">
              <a:buNone/>
            </a:pPr>
            <a:r>
              <a:rPr lang="ru-RU" sz="2300" b="1" dirty="0">
                <a:solidFill>
                  <a:srgbClr val="FF0000"/>
                </a:solidFill>
              </a:rPr>
              <a:t>Обратите внимание! Если монолог участника итогового собеседования не обладает одним из отмеченных признаков, то эксперт оценивает его по критерию М2 0 баллов.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310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A15FC0-8621-4B23-8B2E-1D8AC70B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99CB38">
                    <a:lumMod val="75000"/>
                  </a:srgbClr>
                </a:solidFill>
              </a:rPr>
              <a:t>Пояснения к оцениванию по критериям.</a:t>
            </a:r>
            <a:br>
              <a:rPr lang="ru-RU" sz="2900" dirty="0">
                <a:solidFill>
                  <a:srgbClr val="99CB38">
                    <a:lumMod val="75000"/>
                  </a:srgbClr>
                </a:solidFill>
              </a:rPr>
            </a:br>
            <a:r>
              <a:rPr lang="ru-RU" sz="2900" dirty="0">
                <a:solidFill>
                  <a:srgbClr val="99CB38">
                    <a:lumMod val="75000"/>
                  </a:srgbClr>
                </a:solidFill>
              </a:rPr>
              <a:t>Критерий М2 «Логичность монологического высказывания»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190ED3-DD46-4E41-A3DB-E456F318A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0" y="1845734"/>
            <a:ext cx="7543801" cy="44635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 Предложенные ученику </a:t>
            </a:r>
            <a:r>
              <a:rPr lang="ru-RU" dirty="0">
                <a:hlinkClick r:id="rId2" action="ppaction://hlinksldjump"/>
              </a:rPr>
              <a:t>вопросы</a:t>
            </a:r>
            <a:r>
              <a:rPr lang="ru-RU" dirty="0"/>
              <a:t> для выполнения задания 3 можно рассматривать, как план ответа, но ученик имеет право отступать от него, отвечать на другие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2564153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0957D156-C709-45BC-BCEF-68416509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 Методических рекомендаций ФИПИ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E738ABD-DF7C-442A-A46C-374660FDB6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3872" y="49277"/>
            <a:ext cx="6192687" cy="6608362"/>
          </a:xfr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68295010-B0CA-41EA-878A-D4EA022DE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 таблице отмечено 24 вида ошибок</a:t>
            </a:r>
          </a:p>
        </p:txBody>
      </p:sp>
    </p:spTree>
    <p:extLst>
      <p:ext uri="{BB962C8B-B14F-4D97-AF65-F5344CB8AC3E}">
        <p14:creationId xmlns:p14="http://schemas.microsoft.com/office/powerpoint/2010/main" val="17417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78412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МОДЕЛЬ ИТОГОВОГО СОБЕСЕДОВАНИЯ ПО РУССКОМУ ЯЗЫКУ выпускников основной школы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0" y="1484784"/>
            <a:ext cx="7772400" cy="4687416"/>
          </a:xfrm>
        </p:spPr>
        <p:txBody>
          <a:bodyPr>
            <a:no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/>
              <a:t>Оценка ответов на все задания работы осуществляется по специально разработанным критериям с учётом соблюдения норм современного русского литературного языка. </a:t>
            </a:r>
          </a:p>
          <a:p>
            <a:r>
              <a:rPr lang="ru-RU" dirty="0"/>
              <a:t>Максимальное количество баллов, которое может получить ученик за выполнение всей устной части, – </a:t>
            </a:r>
            <a:r>
              <a:rPr lang="ru-RU" b="1" dirty="0">
                <a:solidFill>
                  <a:srgbClr val="FF0000"/>
                </a:solidFill>
              </a:rPr>
              <a:t>20 (не изменилось).</a:t>
            </a:r>
            <a:r>
              <a:rPr lang="ru-RU" dirty="0"/>
              <a:t> </a:t>
            </a:r>
          </a:p>
          <a:p>
            <a:r>
              <a:rPr lang="ru-RU" dirty="0"/>
              <a:t>Ученик получает зачёт в случае, если за выполнение работы он набрал 10 или более баллов (</a:t>
            </a:r>
            <a:r>
              <a:rPr lang="ru-RU" dirty="0">
                <a:solidFill>
                  <a:srgbClr val="FF0000"/>
                </a:solidFill>
              </a:rPr>
              <a:t>не изменилось</a:t>
            </a:r>
            <a:r>
              <a:rPr lang="ru-RU" dirty="0"/>
              <a:t>).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8612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26C37F-03AA-4266-A500-A7D936016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Типичные ошибки при создании монолога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AC48AC-E9DC-4CDB-949A-6F58EEB87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800" dirty="0"/>
              <a:t>маленький объём монологического высказывания (3–5 фраз);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 простые ответы на вопросы, поставленные в задании, вместо создания целостного текста;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 логические просчёты и сбои.</a:t>
            </a:r>
          </a:p>
        </p:txBody>
      </p:sp>
    </p:spTree>
    <p:extLst>
      <p:ext uri="{BB962C8B-B14F-4D97-AF65-F5344CB8AC3E}">
        <p14:creationId xmlns:p14="http://schemas.microsoft.com/office/powerpoint/2010/main" val="1815974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00015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Задание 4. Диалог.</a:t>
            </a:r>
            <a:br>
              <a:rPr lang="ru-RU" sz="3600" dirty="0">
                <a:solidFill>
                  <a:srgbClr val="00B050"/>
                </a:solidFill>
              </a:rPr>
            </a:br>
            <a:r>
              <a:rPr lang="ru-RU" sz="3600" dirty="0">
                <a:solidFill>
                  <a:srgbClr val="00B050"/>
                </a:solidFill>
              </a:rPr>
              <a:t> Действия экзаменатора-собеседника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Задать вопросы для диалога. Экзаменатор-собеседник может задать вопросы, отличающиеся от предложенных в КИМ итогового собеседования </a:t>
            </a:r>
          </a:p>
          <a:p>
            <a:r>
              <a:rPr lang="ru-RU" sz="2800" dirty="0"/>
              <a:t>Эмоционально поддержать участника собеседования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2593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DAB5C42-A80C-40AF-A098-A3553D78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Так выглядит карточка собеседника</a:t>
            </a:r>
            <a:br>
              <a:rPr lang="ru-RU" dirty="0"/>
            </a:b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CEA4D16-3D50-41B3-9919-1B22E4527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624" y="2557704"/>
            <a:ext cx="7948264" cy="3319569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26F06732-0E9A-4FF6-949A-4DC4787C6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5049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84A764-FA7A-434A-B99A-602ECFDFD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!!! ВНИМАНИЮ СОБЕСЕДНИКОВ!!!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A2F020-88A6-4E6F-934C-B19E59A7F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Необходим </a:t>
            </a:r>
            <a:r>
              <a:rPr lang="ru-RU" dirty="0">
                <a:solidFill>
                  <a:srgbClr val="FF0000"/>
                </a:solidFill>
              </a:rPr>
              <a:t>естественный</a:t>
            </a:r>
            <a:r>
              <a:rPr lang="ru-RU" dirty="0"/>
              <a:t> переход от монолога ученика к диалогу с собеседником. Не следует отдельно анонсировать переход к заданию 4 («Теперь мы переходим к следующему заданию. Вы должны будете полно ответить на мои вопросы»). Диалог, как и в обычной речи, должен </a:t>
            </a:r>
            <a:r>
              <a:rPr lang="ru-RU" dirty="0">
                <a:solidFill>
                  <a:srgbClr val="FF0000"/>
                </a:solidFill>
              </a:rPr>
              <a:t>создавать впечатление спонтанности</a:t>
            </a:r>
            <a:r>
              <a:rPr lang="ru-RU" dirty="0"/>
              <a:t>, непосредственной реакции слушающего на высказывание ученика.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У собеседника есть подготовленные вопросы для проведения диалога, но </a:t>
            </a:r>
            <a:r>
              <a:rPr lang="ru-RU" u="sng" dirty="0"/>
              <a:t>в зависимости от содержания монологического высказывания</a:t>
            </a:r>
            <a:r>
              <a:rPr lang="ru-RU" dirty="0"/>
              <a:t> обучающегося он </a:t>
            </a:r>
            <a:r>
              <a:rPr lang="ru-RU" dirty="0">
                <a:solidFill>
                  <a:srgbClr val="FF0000"/>
                </a:solidFill>
              </a:rPr>
              <a:t>вправе менять </a:t>
            </a:r>
            <a:r>
              <a:rPr lang="ru-RU" dirty="0"/>
              <a:t>их последовательность, уточнять и дополнять информацию.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FF0000"/>
                </a:solidFill>
              </a:rPr>
              <a:t>Не следует читать </a:t>
            </a:r>
            <a:r>
              <a:rPr lang="ru-RU" dirty="0"/>
              <a:t>вопрос, необходимо создавать ситуацию естественного общения.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09378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321FDC-132A-4962-915A-DCC23305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Типичные ошибки собеседников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8F97C6-B7A5-4BE0-9358-105784B84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неумение создать атмосферу «живой» беседы; отсутствие непосредственной реакции слушающего на высказывание ученика;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ситуация, когда вопросы задаются формально или читаются с листа;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неумение стимулировать речь обучающегося;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неумение создать комфортную психологическую обстановку для обучающегося, в которой он не боится устного ответа</a:t>
            </a:r>
          </a:p>
        </p:txBody>
      </p:sp>
    </p:spTree>
    <p:extLst>
      <p:ext uri="{BB962C8B-B14F-4D97-AF65-F5344CB8AC3E}">
        <p14:creationId xmlns:p14="http://schemas.microsoft.com/office/powerpoint/2010/main" val="3477515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21617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Оценивание задания 4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/>
              <a:t>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3562F6A0-475D-4766-96BE-5CADB7C3D3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505" y="2276872"/>
            <a:ext cx="8421191" cy="3654022"/>
          </a:xfrm>
        </p:spPr>
      </p:pic>
    </p:spTree>
    <p:extLst>
      <p:ext uri="{BB962C8B-B14F-4D97-AF65-F5344CB8AC3E}">
        <p14:creationId xmlns:p14="http://schemas.microsoft.com/office/powerpoint/2010/main" val="3430830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1E187B-3719-46BD-A17D-1301539CE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Пояснения по критерию Д1 «Выполнение коммуникативной задачи в диалоге»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7E8F86-5CF8-49DE-BFAD-EA6B353DA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Развёрнутый ответ – это не обязательно несколько фраз! Исчерпывающий ответ </a:t>
            </a:r>
            <a:r>
              <a:rPr lang="ru-RU" dirty="0">
                <a:solidFill>
                  <a:srgbClr val="FF0000"/>
                </a:solidFill>
              </a:rPr>
              <a:t>может состоять из одной фразы. </a:t>
            </a:r>
            <a:r>
              <a:rPr lang="ru-RU" dirty="0"/>
              <a:t>Чтобы ответить на другой вопрос, ученику может понадобиться несколько фраз.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При проверке ответов эксперт должен ориентироваться не на карточку собеседника, а </a:t>
            </a:r>
            <a:r>
              <a:rPr lang="ru-RU" dirty="0">
                <a:solidFill>
                  <a:srgbClr val="FF0000"/>
                </a:solidFill>
              </a:rPr>
              <a:t>на реально заданные собеседником вопросы.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2966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856136"/>
          </a:xfrm>
        </p:spPr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Оценка грамотности речи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0" y="1916832"/>
            <a:ext cx="7772400" cy="4255368"/>
          </a:xfrm>
        </p:spPr>
        <p:txBody>
          <a:bodyPr>
            <a:normAutofit/>
          </a:bodyPr>
          <a:lstStyle/>
          <a:p>
            <a:r>
              <a:rPr lang="ru-RU" sz="4000" dirty="0"/>
              <a:t>Грамотность речи оценивается       в целом по заданиям 1–4.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998491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28877F8-6BDC-4075-A0E6-0FA4C0206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Критерии оценивания грамотности речи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B156A435-7F6C-424E-939B-BEACE7506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4348" y="908720"/>
            <a:ext cx="5939494" cy="4155060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440D910D-5CAB-4864-A5D9-881E97CAD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По заданиям 1-4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34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2A1E75C7-E3C4-45D6-8CD9-C239BBCB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59" y="476672"/>
            <a:ext cx="7543800" cy="100811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Пояснения по критериям оценки грамотности речи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234FEAD-35AD-45E7-938F-A89DC3D40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1772816"/>
            <a:ext cx="10297144" cy="424847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Грамотность речи оценивается только в том случае, если ученик выполнял все 4 задания или 3 задания из 4. </a:t>
            </a:r>
            <a:r>
              <a:rPr lang="ru-RU" dirty="0">
                <a:solidFill>
                  <a:srgbClr val="FF0000"/>
                </a:solidFill>
              </a:rPr>
              <a:t>Если выполнены 2 или 1 задание, то по всем критериям Р ставим 0 баллов!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Эксперт не должен фиксировать ошибку в том случае, если обучающийся самостоятельно её исправил.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Эксперт, слушая выполнение каждого из заданий, оценивает его по критериям этого задания и одновременно фиксирует соблюдение норм.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Фиксировать ошибки нужно, начиная с задания 1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34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951701-26C0-49DB-8DE6-4EFDD5B9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Педагоги-участники ИС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7164F7-15A9-4B30-9C51-9713D7359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эксперт-экзаменатор (далее – эксперт)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/>
              <a:t> экзаменатор-собеседник (далее – собеседник)</a:t>
            </a:r>
          </a:p>
        </p:txBody>
      </p:sp>
    </p:spTree>
    <p:extLst>
      <p:ext uri="{BB962C8B-B14F-4D97-AF65-F5344CB8AC3E}">
        <p14:creationId xmlns:p14="http://schemas.microsoft.com/office/powerpoint/2010/main" val="2683316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456D88-4D0E-44FF-9F57-2AFD133D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Задание 1</a:t>
            </a:r>
            <a:r>
              <a:rPr lang="ru-RU" dirty="0"/>
              <a:t> .</a:t>
            </a:r>
            <a:r>
              <a:rPr lang="ru-RU" dirty="0">
                <a:solidFill>
                  <a:srgbClr val="00B050"/>
                </a:solidFill>
              </a:rPr>
              <a:t>Чтение текста вслух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237D2E-9ED0-4F67-9027-50AA6C943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4824"/>
            <a:ext cx="10255304" cy="43924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Оценивание грамотности речи осуществляется только по критериям Р1 «Соблюдение орфоэпических норм» и Р2 «Соблюдение грамматических норм».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При оценивании по критерию Р1 «Соблюдение орфоэпических норм» никак не разграничиваются ошибки в словах с проставленным ударением и в словах с </a:t>
            </a:r>
            <a:r>
              <a:rPr lang="ru-RU" dirty="0" err="1"/>
              <a:t>непроставленным</a:t>
            </a:r>
            <a:r>
              <a:rPr lang="ru-RU" dirty="0"/>
              <a:t> ударением. Считается как орфоэпическая каждая подобная ошибка.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При оценивании по критерию Р2 «Соблюдение грамматических норм» эксперт прежде всего обращает внимание на верно передаваемые окончания читаемых слов и правильное склонение имён числительных.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7488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3A23BC-34E4-4F63-9590-A1F00F17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Задания 2-4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7DA0BA-DC43-4ECA-B4EE-CEE9B2653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Эти задания оцениваются по всем критериям Р1-Р4</a:t>
            </a:r>
          </a:p>
        </p:txBody>
      </p:sp>
    </p:spTree>
    <p:extLst>
      <p:ext uri="{BB962C8B-B14F-4D97-AF65-F5344CB8AC3E}">
        <p14:creationId xmlns:p14="http://schemas.microsoft.com/office/powerpoint/2010/main" val="1493505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CE442F-8426-4853-B04F-2D256244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Задание 2. Осложнённый пересказ. Типичные ошибки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3A4227-F193-42EF-9109-67788BE75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1844824"/>
            <a:ext cx="10297144" cy="43924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Р1 - неоправданно длинные паузы как между предложениями, так и внутри одного предложения </a:t>
            </a:r>
            <a:r>
              <a:rPr lang="ru-RU" dirty="0">
                <a:solidFill>
                  <a:srgbClr val="FF0000"/>
                </a:solidFill>
              </a:rPr>
              <a:t>!!! Это орфоэпическая ошибка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Р2 - нарушения в построении сложного предложения и предложения с причастным и деепричастным оборотами, неправильный выбор падежной формы существительного с предлогом и без предлога.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Р3 - неправильный выбор лексической единицы из-за незнания лексического значения слова (употребление «тщательно» вместо «тщетно»), неправильную лексическую сочетаемость («было поручено звание» вместо «присвоено звание»), речевую недостаточность («она пробиралась» куда?) и многочисленные примеры тавтологии.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Р4 - многочисленные фактические ошибки при передаче содержания исходного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004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1454BC-EFCA-455B-A2C8-303909298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Задание 3 и 4. Монолог и диалог. Типичные ошибки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2882CF-40A0-4631-8BA8-C815A0649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Р1. Неоправданно длинные паузы при выполнении заданий 3 и 4 квалифицируются как </a:t>
            </a:r>
            <a:r>
              <a:rPr lang="ru-RU" dirty="0">
                <a:solidFill>
                  <a:srgbClr val="FF0000"/>
                </a:solidFill>
              </a:rPr>
              <a:t>нарушение орфоэпических норм </a:t>
            </a:r>
            <a:r>
              <a:rPr lang="ru-RU" dirty="0"/>
              <a:t>(критерий Р1 «Соблюдение орфоэпических норм»).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Р2.  Ошибки в употреблении глаголов, глагольных форм, наречий, а также связанные с управлением в структуре словосочетания и с построением некоторых синтаксических конструкций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Р3. Поскольку специального этического критерия в итоговом собеседовании по русскому языку не предусмотрено, в отношении проявленной участников итогового собеседования речевой агрессии применяется речевая ошибка 5 «Неоправданное употребление диалектных, жаргонных, профессиональных, просторечных и иных слов, выходящих за пределы литературного языка».</a:t>
            </a:r>
          </a:p>
        </p:txBody>
      </p:sp>
    </p:spTree>
    <p:extLst>
      <p:ext uri="{BB962C8B-B14F-4D97-AF65-F5344CB8AC3E}">
        <p14:creationId xmlns:p14="http://schemas.microsoft.com/office/powerpoint/2010/main" val="3549387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C21857-5A0C-4B85-B634-8E8D01F3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Задание 3 и 4. Монолог и диалог. Типичные ошибки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B03DE9-410D-4840-B260-8676204A2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В случае нарушения участником итогового собеседования законодательства Российской Федерации предполагается выставление 0 баллов по критерию выполнения коммуникативной задачи (в монологическом высказывании и/или диалоге).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Р3. Обратите внимание! Следует с осторожностью применять речевые ошибки 11–17 (см. Перечень ошибок в материалах ФИПИ), которые часто называют стилистическими.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8394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DA7B66-F912-40BF-8A8F-3F2EC5575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Типичные </a:t>
            </a:r>
            <a:r>
              <a:rPr lang="ru-RU" sz="3200" dirty="0">
                <a:solidFill>
                  <a:schemeClr val="bg1"/>
                </a:solidFill>
              </a:rPr>
              <a:t>грамматические ошибки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C55255E-F7EF-469C-9471-F16268041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3375" y="979155"/>
            <a:ext cx="6087325" cy="4763165"/>
          </a:xfr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1F3CC5DE-CCC8-467D-974D-89A499BE0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Полный перечень грамматических ошибок см в Методических рекомендациях (приложение 2)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9479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29976D-AFB0-4014-BD73-F2C61E1C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Типичные речевые ошибки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2760497-5156-4A2B-8AB3-F2F6247104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9816" y="260648"/>
            <a:ext cx="6624736" cy="1708928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F462EFEF-527E-4DE6-9E20-1D3163DDB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Полный перечень речевых ошибок см в Методических рекомендациях (приложение 2)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B4C20FB-D5B0-4FC7-BA7F-D47D9C4FD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242" y="1881015"/>
            <a:ext cx="6726325" cy="456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61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97F510C8-AA3A-4AFA-A788-DF9AC5FC3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Оценка ответов особых категорий участников итогового собеседования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B8E21E19-AA68-4641-9168-46C0F352A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3792" y="339134"/>
            <a:ext cx="7523128" cy="2476846"/>
          </a:xfrm>
        </p:spPr>
      </p:pic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A6F41A57-B39E-4A57-9E41-7E669200C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6909369-A3CF-4256-9D5B-BFE7F2B20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550" y="2960525"/>
            <a:ext cx="7360535" cy="298090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xmlns="" id="{4E9902E3-BCA0-488E-BE05-8399961F5C57}"/>
                  </a:ext>
                </a:extLst>
              </p14:cNvPr>
              <p14:cNvContentPartPr/>
              <p14:nvPr/>
            </p14:nvContentPartPr>
            <p14:xfrm>
              <a:off x="4914720" y="457200"/>
              <a:ext cx="6845760" cy="27972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4E9902E3-BCA0-488E-BE05-8399961F5C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8880" y="393840"/>
                <a:ext cx="68770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xmlns="" id="{02CC72DC-F1A2-41D8-8C15-1C99D2AF57FA}"/>
                  </a:ext>
                </a:extLst>
              </p14:cNvPr>
              <p14:cNvContentPartPr/>
              <p14:nvPr/>
            </p14:nvContentPartPr>
            <p14:xfrm>
              <a:off x="4387680" y="888840"/>
              <a:ext cx="4083480" cy="831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02CC72DC-F1A2-41D8-8C15-1C99D2AF57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71840" y="825480"/>
                <a:ext cx="41148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xmlns="" id="{1E8DB285-FAFD-43CB-B995-B8538C71EB86}"/>
                  </a:ext>
                </a:extLst>
              </p14:cNvPr>
              <p14:cNvContentPartPr/>
              <p14:nvPr/>
            </p14:nvContentPartPr>
            <p14:xfrm>
              <a:off x="5467320" y="419040"/>
              <a:ext cx="5232960" cy="10188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1E8DB285-FAFD-43CB-B995-B8538C71EB8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51480" y="355680"/>
                <a:ext cx="52642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xmlns="" id="{FF1619CE-017E-4D61-BEF5-8DAE601AF50A}"/>
                  </a:ext>
                </a:extLst>
              </p14:cNvPr>
              <p14:cNvContentPartPr/>
              <p14:nvPr/>
            </p14:nvContentPartPr>
            <p14:xfrm>
              <a:off x="4940280" y="692280"/>
              <a:ext cx="1981440" cy="5724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FF1619CE-017E-4D61-BEF5-8DAE601AF50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24440" y="628920"/>
                <a:ext cx="20127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xmlns="" id="{268DBB13-40F0-41CA-AEF3-CCE18799BAB7}"/>
                  </a:ext>
                </a:extLst>
              </p14:cNvPr>
              <p14:cNvContentPartPr/>
              <p14:nvPr/>
            </p14:nvContentPartPr>
            <p14:xfrm>
              <a:off x="8159760" y="762120"/>
              <a:ext cx="1111680" cy="1944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268DBB13-40F0-41CA-AEF3-CCE18799BAB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43920" y="698760"/>
                <a:ext cx="11430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xmlns="" id="{18AD51E8-7053-47E1-8DCB-0EF1D426DA03}"/>
                  </a:ext>
                </a:extLst>
              </p14:cNvPr>
              <p14:cNvContentPartPr/>
              <p14:nvPr/>
            </p14:nvContentPartPr>
            <p14:xfrm>
              <a:off x="9493200" y="2184480"/>
              <a:ext cx="1797480" cy="6372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18AD51E8-7053-47E1-8DCB-0EF1D426DA0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77360" y="2121120"/>
                <a:ext cx="18288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xmlns="" id="{97DEBAA2-9490-45AD-9109-C953A19E31D2}"/>
                  </a:ext>
                </a:extLst>
              </p14:cNvPr>
              <p14:cNvContentPartPr/>
              <p14:nvPr/>
            </p14:nvContentPartPr>
            <p14:xfrm>
              <a:off x="10318680" y="2666880"/>
              <a:ext cx="1238760" cy="3240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97DEBAA2-9490-45AD-9109-C953A19E31D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302840" y="2603520"/>
                <a:ext cx="12700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xmlns="" id="{7448F4AA-F71D-41A1-B629-F56780633455}"/>
                  </a:ext>
                </a:extLst>
              </p14:cNvPr>
              <p14:cNvContentPartPr/>
              <p14:nvPr/>
            </p14:nvContentPartPr>
            <p14:xfrm>
              <a:off x="4400640" y="3054240"/>
              <a:ext cx="927360" cy="13320"/>
            </p14:xfrm>
          </p:contentPart>
        </mc:Choice>
        <mc:Fallback xmlns=""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7448F4AA-F71D-41A1-B629-F5678063345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84800" y="2990880"/>
                <a:ext cx="9586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xmlns="" id="{F392FA89-644A-483F-87C4-34F326833FA7}"/>
                  </a:ext>
                </a:extLst>
              </p14:cNvPr>
              <p14:cNvContentPartPr/>
              <p14:nvPr/>
            </p14:nvContentPartPr>
            <p14:xfrm>
              <a:off x="5867280" y="3492360"/>
              <a:ext cx="1416600" cy="12744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F392FA89-644A-483F-87C4-34F326833FA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51440" y="3429000"/>
                <a:ext cx="14479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xmlns="" id="{151EEDC1-9D93-4FA9-80DD-0BE700F928FA}"/>
                  </a:ext>
                </a:extLst>
              </p14:cNvPr>
              <p14:cNvContentPartPr/>
              <p14:nvPr/>
            </p14:nvContentPartPr>
            <p14:xfrm>
              <a:off x="8528040" y="4489560"/>
              <a:ext cx="3022920" cy="8280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151EEDC1-9D93-4FA9-80DD-0BE700F928F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12200" y="4426200"/>
                <a:ext cx="30542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xmlns="" id="{2B816154-26E9-4E1C-8429-38E4CE9B7291}"/>
                  </a:ext>
                </a:extLst>
              </p14:cNvPr>
              <p14:cNvContentPartPr/>
              <p14:nvPr/>
            </p14:nvContentPartPr>
            <p14:xfrm>
              <a:off x="4406760" y="4762440"/>
              <a:ext cx="1137240" cy="4500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2B816154-26E9-4E1C-8429-38E4CE9B729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90920" y="4699080"/>
                <a:ext cx="11685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Рукописный ввод 16">
                <a:extLst>
                  <a:ext uri="{FF2B5EF4-FFF2-40B4-BE49-F238E27FC236}">
                    <a16:creationId xmlns:a16="http://schemas.microsoft.com/office/drawing/2014/main" xmlns="" id="{A60D1C31-6258-42B1-8AC8-0D0FA7B6DDF6}"/>
                  </a:ext>
                </a:extLst>
              </p14:cNvPr>
              <p14:cNvContentPartPr/>
              <p14:nvPr/>
            </p14:nvContentPartPr>
            <p14:xfrm>
              <a:off x="7257960" y="5511960"/>
              <a:ext cx="4267800" cy="89280"/>
            </p14:xfrm>
          </p:contentPart>
        </mc:Choice>
        <mc:Fallback xmlns="">
          <p:pic>
            <p:nvPicPr>
              <p:cNvPr id="17" name="Рукописный ввод 16">
                <a:extLst>
                  <a:ext uri="{FF2B5EF4-FFF2-40B4-BE49-F238E27FC236}">
                    <a16:creationId xmlns:a16="http://schemas.microsoft.com/office/drawing/2014/main" id="{A60D1C31-6258-42B1-8AC8-0D0FA7B6DDF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242120" y="5448600"/>
                <a:ext cx="4299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Рукописный ввод 17">
                <a:extLst>
                  <a:ext uri="{FF2B5EF4-FFF2-40B4-BE49-F238E27FC236}">
                    <a16:creationId xmlns:a16="http://schemas.microsoft.com/office/drawing/2014/main" xmlns="" id="{76A017F8-40F9-478F-B8E9-1E03022F67A7}"/>
                  </a:ext>
                </a:extLst>
              </p14:cNvPr>
              <p14:cNvContentPartPr/>
              <p14:nvPr/>
            </p14:nvContentPartPr>
            <p14:xfrm>
              <a:off x="4381560" y="5734080"/>
              <a:ext cx="4331160" cy="57600"/>
            </p14:xfrm>
          </p:contentPart>
        </mc:Choice>
        <mc:Fallback xmlns="">
          <p:pic>
            <p:nvPicPr>
              <p:cNvPr id="18" name="Рукописный ввод 17">
                <a:extLst>
                  <a:ext uri="{FF2B5EF4-FFF2-40B4-BE49-F238E27FC236}">
                    <a16:creationId xmlns:a16="http://schemas.microsoft.com/office/drawing/2014/main" id="{76A017F8-40F9-478F-B8E9-1E03022F67A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65720" y="5670720"/>
                <a:ext cx="4362480" cy="1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424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484632"/>
            <a:ext cx="7772400" cy="10001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Экзаменатор-собеседник должен: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700808"/>
            <a:ext cx="8136904" cy="4471392"/>
          </a:xfrm>
        </p:spPr>
        <p:txBody>
          <a:bodyPr/>
          <a:lstStyle/>
          <a:p>
            <a:endParaRPr lang="ru-RU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создавать положительный настрой, комфортную эмоциональную среду;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обладать коммуникативными навыками;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вести и собеседование и организовывать действия ученика.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75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Эксперт-экзаменатор должен: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/>
              <a:t>хорошо знать задание, выполнение которого будет оценивать (нужно познакомиться со всем комплектом заранее, до начала собеседования);</a:t>
            </a:r>
          </a:p>
          <a:p>
            <a:r>
              <a:rPr lang="ru-RU" sz="3200" dirty="0"/>
              <a:t> уметь оценивать ответ по всем критериям (критерии нужно знать, что-то распечатать заранее);</a:t>
            </a:r>
          </a:p>
          <a:p>
            <a:endParaRPr lang="ru-RU" sz="3200" dirty="0"/>
          </a:p>
          <a:p>
            <a:r>
              <a:rPr lang="ru-RU" sz="3200" dirty="0">
                <a:solidFill>
                  <a:srgbClr val="FF0000"/>
                </a:solidFill>
              </a:rPr>
              <a:t>НЕ вмешиваться в беседу ученика и экзаменатора-собеседника.</a:t>
            </a:r>
          </a:p>
        </p:txBody>
      </p:sp>
    </p:spTree>
    <p:extLst>
      <p:ext uri="{BB962C8B-B14F-4D97-AF65-F5344CB8AC3E}">
        <p14:creationId xmlns:p14="http://schemas.microsoft.com/office/powerpoint/2010/main" val="173050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FC41B4-2D0F-4DEE-98A1-CE5214068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Две</a:t>
            </a:r>
            <a:r>
              <a:rPr lang="ru-RU" dirty="0"/>
              <a:t> </a:t>
            </a:r>
            <a:r>
              <a:rPr lang="ru-RU" dirty="0">
                <a:solidFill>
                  <a:srgbClr val="00B050"/>
                </a:solidFill>
              </a:rPr>
              <a:t>схемы оценивания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FD036C-E1A1-4665-89AA-748423D6A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FF0000"/>
                </a:solidFill>
              </a:rPr>
              <a:t>Первая</a:t>
            </a:r>
            <a:r>
              <a:rPr lang="ru-RU" dirty="0"/>
              <a:t> - проверка ответов каждого участника итогового собеседования осуществляется экспертом </a:t>
            </a:r>
            <a:r>
              <a:rPr lang="ru-RU" dirty="0">
                <a:solidFill>
                  <a:srgbClr val="FF0000"/>
                </a:solidFill>
              </a:rPr>
              <a:t>непосредственно в процессе ответа.</a:t>
            </a:r>
          </a:p>
          <a:p>
            <a:pPr marL="0" indent="0">
              <a:buNone/>
            </a:pPr>
            <a:r>
              <a:rPr lang="ru-RU" dirty="0"/>
              <a:t>Эксперт в режиме реального времени вносит сведения в протокол эксперта по оцениванию ответов участников итогового собеседования.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Вторая</a:t>
            </a:r>
            <a:r>
              <a:rPr lang="ru-RU" dirty="0"/>
              <a:t> - проверка ответов каждого участника итогового собеседования осуществляется экспертом </a:t>
            </a:r>
            <a:r>
              <a:rPr lang="ru-RU" dirty="0">
                <a:solidFill>
                  <a:srgbClr val="FF0000"/>
                </a:solidFill>
              </a:rPr>
              <a:t>после окончания </a:t>
            </a:r>
            <a:r>
              <a:rPr lang="ru-RU" dirty="0"/>
              <a:t>проведения итогового собеседования в соответствии с критериями </a:t>
            </a:r>
            <a:r>
              <a:rPr lang="ru-RU" dirty="0">
                <a:solidFill>
                  <a:srgbClr val="FF0000"/>
                </a:solidFill>
              </a:rPr>
              <a:t>по аудиозаписям </a:t>
            </a:r>
            <a:r>
              <a:rPr lang="ru-RU" dirty="0"/>
              <a:t>ответов участников итогового собеседования.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04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32656"/>
            <a:ext cx="7772400" cy="64807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B050"/>
                </a:solidFill>
              </a:rPr>
              <a:t>Задание 1. Чтение текста. </a:t>
            </a:r>
            <a:br>
              <a:rPr lang="ru-RU" sz="2800" dirty="0">
                <a:solidFill>
                  <a:srgbClr val="00B050"/>
                </a:solidFill>
              </a:rPr>
            </a:br>
            <a:r>
              <a:rPr lang="ru-RU" sz="2800" dirty="0">
                <a:solidFill>
                  <a:srgbClr val="00B050"/>
                </a:solidFill>
              </a:rPr>
              <a:t>Действия экзаменатора-собеседника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268760"/>
            <a:ext cx="7990656" cy="4903440"/>
          </a:xfrm>
        </p:spPr>
        <p:txBody>
          <a:bodyPr/>
          <a:lstStyle/>
          <a:p>
            <a:r>
              <a:rPr lang="ru-RU" sz="2400" dirty="0"/>
              <a:t>Предложить участнику собеседования ознакомиться с текстом для чтения вслух.  Обратить внимание на то, что участник собеседования будет работать с этим текстом, выполняя задания 1 и 2 </a:t>
            </a:r>
          </a:p>
          <a:p>
            <a:r>
              <a:rPr lang="ru-RU" sz="2400" dirty="0"/>
              <a:t>За несколько секунд напомнить о готовности к чтению </a:t>
            </a:r>
          </a:p>
          <a:p>
            <a:r>
              <a:rPr lang="ru-RU" sz="2400" dirty="0"/>
              <a:t>Слушание текста. Эмоциональная реакция на чтение участника собеседования</a:t>
            </a:r>
          </a:p>
          <a:p>
            <a:r>
              <a:rPr lang="ru-RU" sz="2400" dirty="0"/>
              <a:t>Переключение участника собеседования на другой вид работы. </a:t>
            </a:r>
          </a:p>
          <a:p>
            <a:r>
              <a:rPr lang="ru-RU" sz="2400" i="1" dirty="0">
                <a:solidFill>
                  <a:srgbClr val="FF0000"/>
                </a:solidFill>
              </a:rPr>
              <a:t>!!! При подготовке к чтению ученик может делать в тексте пометки.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64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404664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Оценивание задания </a:t>
            </a:r>
            <a:r>
              <a:rPr lang="ru-RU" sz="4400" dirty="0">
                <a:solidFill>
                  <a:srgbClr val="00B050"/>
                </a:solidFill>
              </a:rPr>
              <a:t>1 </a:t>
            </a:r>
            <a:br>
              <a:rPr lang="ru-RU" sz="4400" dirty="0">
                <a:solidFill>
                  <a:srgbClr val="00B050"/>
                </a:solidFill>
              </a:rPr>
            </a:br>
            <a:endParaRPr lang="ru-RU" sz="31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D742518-D1A2-4637-B1B3-425BF44E8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889" t="21679" r="21377" b="36699"/>
          <a:stretch/>
        </p:blipFill>
        <p:spPr>
          <a:xfrm>
            <a:off x="2136893" y="1013090"/>
            <a:ext cx="7772399" cy="43601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D61ED26-0C2A-41B5-AB0E-C1C3567F5E25}"/>
              </a:ext>
            </a:extLst>
          </p:cNvPr>
          <p:cNvSpPr/>
          <p:nvPr/>
        </p:nvSpPr>
        <p:spPr>
          <a:xfrm>
            <a:off x="1991546" y="5661248"/>
            <a:ext cx="8424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Обратите внимание! </a:t>
            </a:r>
            <a:r>
              <a:rPr lang="ru-RU" dirty="0"/>
              <a:t>Если участник итогового собеседования не успевает прочитать текст вслух в отведённые 2 минуты, то снижается 1 балл по критерию Ч2 «Темп чтения».</a:t>
            </a:r>
          </a:p>
        </p:txBody>
      </p:sp>
    </p:spTree>
    <p:extLst>
      <p:ext uri="{BB962C8B-B14F-4D97-AF65-F5344CB8AC3E}">
        <p14:creationId xmlns:p14="http://schemas.microsoft.com/office/powerpoint/2010/main" val="36844307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059F7B4-AE4D-4557-8201-5559DCA227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7484</TotalTime>
  <Words>2212</Words>
  <Application>Microsoft Office PowerPoint</Application>
  <PresentationFormat>Широкоэкранный</PresentationFormat>
  <Paragraphs>175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Wingdings</vt:lpstr>
      <vt:lpstr>Ретро</vt:lpstr>
      <vt:lpstr>Русский язык. Итоговое собеседование-2026</vt:lpstr>
      <vt:lpstr>Структура итогового собеседования</vt:lpstr>
      <vt:lpstr>МОДЕЛЬ ИТОГОВОГО СОБЕСЕДОВАНИЯ ПО РУССКОМУ ЯЗЫКУ выпускников основной школы </vt:lpstr>
      <vt:lpstr>Педагоги-участники ИС</vt:lpstr>
      <vt:lpstr>Экзаменатор-собеседник должен:</vt:lpstr>
      <vt:lpstr>Эксперт-экзаменатор должен:</vt:lpstr>
      <vt:lpstr>Две схемы оценивания</vt:lpstr>
      <vt:lpstr>Задание 1. Чтение текста.  Действия экзаменатора-собеседника</vt:lpstr>
      <vt:lpstr>Оценивание задания 1  </vt:lpstr>
      <vt:lpstr>       Пояснения к оцениванию по критериям </vt:lpstr>
      <vt:lpstr>   Типичные ошибки при чтении текста    с точки зрения интонации </vt:lpstr>
      <vt:lpstr>Типичные ошибки при чтении текста    с точки зрения темпа</vt:lpstr>
      <vt:lpstr>Типичные ошибки при чтении текста, связанные с искажением слов</vt:lpstr>
      <vt:lpstr>Задание 2. Пересказ текста.  Действия экзаменатора-собеседника</vt:lpstr>
      <vt:lpstr>Презентация PowerPoint</vt:lpstr>
      <vt:lpstr>Оценивание задания 2</vt:lpstr>
      <vt:lpstr>Пояснения к оцениванию по критериям. Критерий П1 «Сохранение при пересказе микротем текста» </vt:lpstr>
      <vt:lpstr>Типичные ошибки при пересказе</vt:lpstr>
      <vt:lpstr>Пояснения к оцениванию по критериям. Критерий П2 «Работа с высказыванием» </vt:lpstr>
      <vt:lpstr>Пояснения к оцениванию по критериям. Критерий П3 «Способы цитирования» </vt:lpstr>
      <vt:lpstr>Пояснения к оцениванию по критериям. Критерий П3 «Способы цитирования» </vt:lpstr>
      <vt:lpstr>Задание 3. Монологическое высказывание. Действия экзаменатора-собеседника</vt:lpstr>
      <vt:lpstr>Презентация PowerPoint</vt:lpstr>
      <vt:lpstr>Презентация PowerPoint</vt:lpstr>
      <vt:lpstr>Оценивание задания 3</vt:lpstr>
      <vt:lpstr>Пояснения к оцениванию по критериям. Критерий М1 «Выполнение коммуникативной задачи в монологическом высказывании» </vt:lpstr>
      <vt:lpstr>Пояснения к оцениванию по критериям. Критерий М2 «Логичность монологического высказывания»</vt:lpstr>
      <vt:lpstr>Пояснения к оцениванию по критериям. Критерий М2 «Логичность монологического высказывания»</vt:lpstr>
      <vt:lpstr>Из Методических рекомендаций ФИПИ</vt:lpstr>
      <vt:lpstr>Типичные ошибки при создании монолога</vt:lpstr>
      <vt:lpstr>Задание 4. Диалог.  Действия экзаменатора-собеседника</vt:lpstr>
      <vt:lpstr>Так выглядит карточка собеседника </vt:lpstr>
      <vt:lpstr>!!! ВНИМАНИЮ СОБЕСЕДНИКОВ!!!</vt:lpstr>
      <vt:lpstr>Типичные ошибки собеседников</vt:lpstr>
      <vt:lpstr>Оценивание задания 4  </vt:lpstr>
      <vt:lpstr>Пояснения по критерию Д1 «Выполнение коммуникативной задачи в диалоге»</vt:lpstr>
      <vt:lpstr>Оценка грамотности речи</vt:lpstr>
      <vt:lpstr>Критерии оценивания грамотности речи</vt:lpstr>
      <vt:lpstr>Пояснения по критериям оценки грамотности речи</vt:lpstr>
      <vt:lpstr>Задание 1 .Чтение текста вслух</vt:lpstr>
      <vt:lpstr>Задания 2-4</vt:lpstr>
      <vt:lpstr>Задание 2. Осложнённый пересказ. Типичные ошибки</vt:lpstr>
      <vt:lpstr>Задание 3 и 4. Монолог и диалог. Типичные ошибки</vt:lpstr>
      <vt:lpstr>Задание 3 и 4. Монолог и диалог. Типичные ошибки</vt:lpstr>
      <vt:lpstr>Типичные грамматические ошибки</vt:lpstr>
      <vt:lpstr>Типичные речевые ошибки</vt:lpstr>
      <vt:lpstr>Оценка ответов особых категорий участников итогового собеседования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Влидимир</dc:creator>
  <cp:keywords/>
  <cp:lastModifiedBy>Михаил Черепанов</cp:lastModifiedBy>
  <cp:revision>80</cp:revision>
  <dcterms:created xsi:type="dcterms:W3CDTF">2019-01-27T18:00:30Z</dcterms:created>
  <dcterms:modified xsi:type="dcterms:W3CDTF">2026-01-27T04:28:24Z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TC300090669990</vt:lpwstr>
  </property>
</Properties>
</file>