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59" r:id="rId5"/>
    <p:sldId id="262" r:id="rId6"/>
    <p:sldId id="263" r:id="rId7"/>
    <p:sldId id="25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88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72" y="17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33395-7675-4AE4-B08D-EC410DE43ED1}" type="datetimeFigureOut">
              <a:rPr lang="ru-RU" smtClean="0"/>
              <a:pPr/>
              <a:t>07.10.2023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86038-5A79-4CA1-9ED3-5E0E078D751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2" descr="https://catherineasquithgallery.com/uploads/posts/2021-02/1613625320_5-p-fon-dlya-prezentatsii-matematika-v-nachaln-6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0988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33395-7675-4AE4-B08D-EC410DE43ED1}" type="datetimeFigureOut">
              <a:rPr lang="ru-RU" smtClean="0"/>
              <a:pPr/>
              <a:t>07.10.2023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86038-5A79-4CA1-9ED3-5E0E078D75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33395-7675-4AE4-B08D-EC410DE43ED1}" type="datetimeFigureOut">
              <a:rPr lang="ru-RU" smtClean="0"/>
              <a:pPr/>
              <a:t>07.10.2023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86038-5A79-4CA1-9ED3-5E0E078D75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33395-7675-4AE4-B08D-EC410DE43ED1}" type="datetimeFigureOut">
              <a:rPr lang="ru-RU" smtClean="0"/>
              <a:pPr/>
              <a:t>07.10.2023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86038-5A79-4CA1-9ED3-5E0E078D75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33395-7675-4AE4-B08D-EC410DE43ED1}" type="datetimeFigureOut">
              <a:rPr lang="ru-RU" smtClean="0"/>
              <a:pPr/>
              <a:t>07.10.2023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86038-5A79-4CA1-9ED3-5E0E078D75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33395-7675-4AE4-B08D-EC410DE43ED1}" type="datetimeFigureOut">
              <a:rPr lang="ru-RU" smtClean="0"/>
              <a:pPr/>
              <a:t>07.10.2023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86038-5A79-4CA1-9ED3-5E0E078D75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33395-7675-4AE4-B08D-EC410DE43ED1}" type="datetimeFigureOut">
              <a:rPr lang="ru-RU" smtClean="0"/>
              <a:pPr/>
              <a:t>07.10.2023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86038-5A79-4CA1-9ED3-5E0E078D75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33395-7675-4AE4-B08D-EC410DE43ED1}" type="datetimeFigureOut">
              <a:rPr lang="ru-RU" smtClean="0"/>
              <a:pPr/>
              <a:t>07.10.2023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86038-5A79-4CA1-9ED3-5E0E078D75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33395-7675-4AE4-B08D-EC410DE43ED1}" type="datetimeFigureOut">
              <a:rPr lang="ru-RU" smtClean="0"/>
              <a:pPr/>
              <a:t>07.10.2023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86038-5A79-4CA1-9ED3-5E0E078D75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33395-7675-4AE4-B08D-EC410DE43ED1}" type="datetimeFigureOut">
              <a:rPr lang="ru-RU" smtClean="0"/>
              <a:pPr/>
              <a:t>07.10.2023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86038-5A79-4CA1-9ED3-5E0E078D75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33395-7675-4AE4-B08D-EC410DE43ED1}" type="datetimeFigureOut">
              <a:rPr lang="ru-RU" smtClean="0"/>
              <a:pPr/>
              <a:t>07.10.2023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86038-5A79-4CA1-9ED3-5E0E078D75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33395-7675-4AE4-B08D-EC410DE43ED1}" type="datetimeFigureOut">
              <a:rPr lang="ru-RU" smtClean="0"/>
              <a:pPr/>
              <a:t>07.10.2023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A86038-5A79-4CA1-9ED3-5E0E078D751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Picture 2" descr="https://catherineasquithgallery.com/uploads/posts/2021-02/1613625320_5-p-fon-dlya-prezentatsii-matematika-v-nachaln-6.jpg"/>
          <p:cNvPicPr>
            <a:picLocks noChangeAspect="1" noChangeArrowheads="1"/>
          </p:cNvPicPr>
          <p:nvPr userDrawn="1"/>
        </p:nvPicPr>
        <p:blipFill>
          <a:blip r:embed="rId13" cstate="print"/>
          <a:srcRect l="16925" t="3801" r="2751" b="15916"/>
          <a:stretch>
            <a:fillRect/>
          </a:stretch>
        </p:blipFill>
        <p:spPr bwMode="auto">
          <a:xfrm>
            <a:off x="-1" y="0"/>
            <a:ext cx="9148602" cy="6858000"/>
          </a:xfrm>
          <a:prstGeom prst="rect">
            <a:avLst/>
          </a:prstGeom>
          <a:noFill/>
        </p:spPr>
      </p:pic>
      <p:sp>
        <p:nvSpPr>
          <p:cNvPr id="11" name="Рамка 10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918"/>
            </a:avLst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img-fotki.yandex.ru/get/9068/16969765.1b5/0_87ae9_142253ed_orig.png" TargetMode="External"/><Relationship Id="rId3" Type="http://schemas.openxmlformats.org/officeDocument/2006/relationships/hyperlink" Target="https://otkritkis.com/wp-content/uploads/2021/11/1614545004_60-p-petukh-na-belom-fone-64.jpg" TargetMode="External"/><Relationship Id="rId7" Type="http://schemas.openxmlformats.org/officeDocument/2006/relationships/hyperlink" Target="https://skazachok.ru/wp-content/uploads/2017/06/Depositphotos_8306761_S.jpg" TargetMode="External"/><Relationship Id="rId2" Type="http://schemas.openxmlformats.org/officeDocument/2006/relationships/hyperlink" Target="https://catherineasquithgallery.com/uploads/posts/2021-02/1613625320_5-p-fon-dlya-prezentatsii-matematika-v-nachaln-6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arlike.ru/wp-content/uploads/2017/02/blin.jpg" TargetMode="External"/><Relationship Id="rId5" Type="http://schemas.openxmlformats.org/officeDocument/2006/relationships/hyperlink" Target="https://st3.depositphotos.com/11125930/33263/v/1600/depositphotos_332633452-stock-illustration-hand-millstones-for-grain-with.jpg" TargetMode="External"/><Relationship Id="rId4" Type="http://schemas.openxmlformats.org/officeDocument/2006/relationships/hyperlink" Target="https://i.pinimg.com/originals/ff/fb/6a/fffb6a0abd7a13c856e02ab2af2e1eb7.png" TargetMode="Externa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x-lines.ru/letters/i/cyrillicfancy/0739/f0b824/30/1/4nm7bcgozzea9wcn4nhpbpjygranyebyryaun.png"/>
          <p:cNvPicPr>
            <a:picLocks noChangeAspect="1" noChangeArrowheads="1"/>
          </p:cNvPicPr>
          <p:nvPr/>
        </p:nvPicPr>
        <p:blipFill>
          <a:blip r:embed="rId2" cstate="print"/>
          <a:srcRect l="81289"/>
          <a:stretch>
            <a:fillRect/>
          </a:stretch>
        </p:blipFill>
        <p:spPr bwMode="auto">
          <a:xfrm>
            <a:off x="5442917" y="2348880"/>
            <a:ext cx="497235" cy="371475"/>
          </a:xfrm>
          <a:prstGeom prst="rect">
            <a:avLst/>
          </a:prstGeom>
          <a:noFill/>
        </p:spPr>
      </p:pic>
      <p:pic>
        <p:nvPicPr>
          <p:cNvPr id="5" name="Picture 6" descr="https://x-lines.ru/letters/i/cyrillicfancy/0739/f0b824/30/1/4nm7bcgozzea9wcn4nhpbpjygranyebyryaun.png"/>
          <p:cNvPicPr>
            <a:picLocks noChangeAspect="1" noChangeArrowheads="1"/>
          </p:cNvPicPr>
          <p:nvPr/>
        </p:nvPicPr>
        <p:blipFill>
          <a:blip r:embed="rId2" cstate="print"/>
          <a:srcRect r="43098"/>
          <a:stretch>
            <a:fillRect/>
          </a:stretch>
        </p:blipFill>
        <p:spPr bwMode="auto">
          <a:xfrm>
            <a:off x="3995936" y="2348880"/>
            <a:ext cx="1512168" cy="371475"/>
          </a:xfrm>
          <a:prstGeom prst="rect">
            <a:avLst/>
          </a:prstGeom>
          <a:noFill/>
        </p:spPr>
      </p:pic>
      <p:pic>
        <p:nvPicPr>
          <p:cNvPr id="6" name="Picture 2" descr="https://x-lines.ru/letters/i/cyrillicfancy/0691/dc2127/40/1/4n1pdy6ozzemiwcg4nhpbxsozzembwf54ggpbxqosdea6egosxeabwfo4n6pbxstomem5wf64gy7dystt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97707" y="375320"/>
            <a:ext cx="6562725" cy="533400"/>
          </a:xfrm>
          <a:prstGeom prst="rect">
            <a:avLst/>
          </a:prstGeom>
          <a:noFill/>
        </p:spPr>
      </p:pic>
      <p:pic>
        <p:nvPicPr>
          <p:cNvPr id="7" name="Picture 6" descr="https://x-lines.ru/letters/i/cyrillicfancy/0588/51b749/40/1/4nqpbcgtomemmwfh4napdysozdeaxwfi4gy7bqsosdea6egosxeabwfo4n6pbxstomem5wf64gy7dysttoonycjy4n7pbq6osdeadwc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91111" y="1546497"/>
            <a:ext cx="6569321" cy="46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707904" y="5733256"/>
            <a:ext cx="280831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348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Работу выполнила</a:t>
            </a:r>
          </a:p>
          <a:p>
            <a:pPr algn="ctr"/>
            <a:r>
              <a:rPr lang="ru-RU" sz="1200" b="1" dirty="0" smtClean="0">
                <a:solidFill>
                  <a:srgbClr val="348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учитель начальных классов</a:t>
            </a:r>
          </a:p>
          <a:p>
            <a:pPr algn="ctr"/>
            <a:r>
              <a:rPr lang="ru-RU" sz="1200" b="1" dirty="0" smtClean="0">
                <a:solidFill>
                  <a:srgbClr val="348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МАОУ «Гимназия № 16» </a:t>
            </a:r>
          </a:p>
          <a:p>
            <a:pPr algn="ctr"/>
            <a:r>
              <a:rPr lang="ru-RU" sz="1400" b="1" dirty="0" smtClean="0">
                <a:solidFill>
                  <a:srgbClr val="348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Шеина Оксана Владимировна </a:t>
            </a:r>
            <a:endParaRPr lang="ru-RU" sz="1400" b="1" dirty="0">
              <a:solidFill>
                <a:srgbClr val="3488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7170" name="Picture 2" descr="https://x-lines.ru/letters/i/cyrillicdreamy/3734/dc2127/50/1/4nx7dygozaopbx6oszeafwcd4grpbqsosyopbqby4n5pbpqtodem5wf64n3pdbsttc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60837" y="3284984"/>
            <a:ext cx="6671603" cy="576064"/>
          </a:xfrm>
          <a:prstGeom prst="rect">
            <a:avLst/>
          </a:prstGeom>
          <a:noFill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6654"/>
          <a:stretch>
            <a:fillRect/>
          </a:stretch>
        </p:blipFill>
        <p:spPr bwMode="auto">
          <a:xfrm>
            <a:off x="1547664" y="4149080"/>
            <a:ext cx="2232248" cy="2472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https://st3.depositphotos.com/11125930/33263/v/1600/depositphotos_332633452-stock-illustration-hand-millstones-for-grain-with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269" t="5755" r="10312" b="13669"/>
          <a:stretch>
            <a:fillRect/>
          </a:stretch>
        </p:blipFill>
        <p:spPr bwMode="auto">
          <a:xfrm>
            <a:off x="7092280" y="4941168"/>
            <a:ext cx="1296144" cy="1471298"/>
          </a:xfrm>
          <a:prstGeom prst="rect">
            <a:avLst/>
          </a:prstGeom>
          <a:noFill/>
        </p:spPr>
      </p:pic>
      <p:pic>
        <p:nvPicPr>
          <p:cNvPr id="11" name="Picture 2" descr="https://darlike.ru/wp-content/uploads/2017/02/blin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212" r="18469"/>
          <a:stretch>
            <a:fillRect/>
          </a:stretch>
        </p:blipFill>
        <p:spPr bwMode="auto">
          <a:xfrm rot="5400000" flipH="1">
            <a:off x="3933836" y="4519028"/>
            <a:ext cx="720080" cy="700264"/>
          </a:xfrm>
          <a:prstGeom prst="rect">
            <a:avLst/>
          </a:prstGeom>
          <a:noFill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66"/>
          <a:stretch>
            <a:fillRect/>
          </a:stretch>
        </p:blipFill>
        <p:spPr bwMode="auto">
          <a:xfrm>
            <a:off x="4860032" y="4653136"/>
            <a:ext cx="764473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https://darlike.ru/wp-content/uploads/2017/02/blin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212" r="18469"/>
          <a:stretch>
            <a:fillRect/>
          </a:stretch>
        </p:blipFill>
        <p:spPr bwMode="auto">
          <a:xfrm rot="16200000" flipH="1" flipV="1">
            <a:off x="5858236" y="4519028"/>
            <a:ext cx="720080" cy="70026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487700"/>
            <a:ext cx="72008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                        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Дорогой друг!</a:t>
            </a:r>
          </a:p>
          <a:p>
            <a:pPr algn="just"/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    Для того, чтобы быть успешным в обучении, ты должен прежде всего уметь работать с информацией: находить её, отделять нужное от ненужного, проверять факты, анализировать, обобщать и – что очень важно – перекладывать на собственный опыт. </a:t>
            </a:r>
          </a:p>
          <a:p>
            <a:pPr algn="just"/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    Функциональная грамотность – это способность применять знания, полученные в школе, для решения повседневных задач.</a:t>
            </a:r>
          </a:p>
          <a:p>
            <a:pPr algn="just"/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    В разделе «Математическая грамотность» ты будешь помогать героям сказок решать непростые задачи, применять математические законы и правила в жизни.</a:t>
            </a:r>
          </a:p>
          <a:p>
            <a:pPr algn="just"/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                        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Желаю удачи!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6654"/>
          <a:stretch>
            <a:fillRect/>
          </a:stretch>
        </p:blipFill>
        <p:spPr bwMode="auto">
          <a:xfrm>
            <a:off x="1547664" y="4149080"/>
            <a:ext cx="2232248" cy="2472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9" descr="https://st3.depositphotos.com/11125930/33263/v/1600/depositphotos_332633452-stock-illustration-hand-millstones-for-grain-with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269" t="5755" r="10312" b="13669"/>
          <a:stretch>
            <a:fillRect/>
          </a:stretch>
        </p:blipFill>
        <p:spPr bwMode="auto">
          <a:xfrm>
            <a:off x="7020272" y="4725144"/>
            <a:ext cx="1440160" cy="1634776"/>
          </a:xfrm>
          <a:prstGeom prst="rect">
            <a:avLst/>
          </a:prstGeom>
          <a:noFill/>
        </p:spPr>
      </p:pic>
      <p:pic>
        <p:nvPicPr>
          <p:cNvPr id="5" name="Picture 2" descr="https://darlike.ru/wp-content/uploads/2017/02/bl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212" r="18469"/>
          <a:stretch>
            <a:fillRect/>
          </a:stretch>
        </p:blipFill>
        <p:spPr bwMode="auto">
          <a:xfrm rot="5400000" flipH="1">
            <a:off x="4058036" y="5167100"/>
            <a:ext cx="720080" cy="700264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66"/>
          <a:stretch>
            <a:fillRect/>
          </a:stretch>
        </p:blipFill>
        <p:spPr bwMode="auto">
          <a:xfrm>
            <a:off x="5364087" y="5301208"/>
            <a:ext cx="764473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8316416" y="6381328"/>
            <a:ext cx="504056" cy="25200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348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6654"/>
          <a:stretch>
            <a:fillRect/>
          </a:stretch>
        </p:blipFill>
        <p:spPr bwMode="auto">
          <a:xfrm flipH="1">
            <a:off x="6732240" y="4221088"/>
            <a:ext cx="2232248" cy="2472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9" descr="https://st3.depositphotos.com/11125930/33263/v/1600/depositphotos_332633452-stock-illustration-hand-millstones-for-grain-with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269" t="5755" r="10312" b="13669"/>
          <a:stretch>
            <a:fillRect/>
          </a:stretch>
        </p:blipFill>
        <p:spPr bwMode="auto">
          <a:xfrm>
            <a:off x="6300192" y="5805264"/>
            <a:ext cx="720080" cy="81738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635896" y="18864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Comic Sans MS" pitchFamily="66" charset="0"/>
              </a:rPr>
              <a:t>Задание 1. </a:t>
            </a:r>
            <a:endParaRPr lang="ru-RU" sz="2400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688147"/>
            <a:ext cx="8208912" cy="1804749"/>
          </a:xfrm>
          <a:prstGeom prst="roundRect">
            <a:avLst/>
          </a:prstGeom>
          <a:noFill/>
          <a:ln w="28575">
            <a:solidFill>
              <a:schemeClr val="accent3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Жили да были себе старик со старухою, и был у них петушок с </a:t>
            </a:r>
            <a:r>
              <a:rPr lang="ru-RU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жерновцами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algn="just"/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</a:t>
            </a:r>
            <a:r>
              <a:rPr lang="ru-RU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Жерновцы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– это  ручная мельница, которую использовали в старые времена для того, чтобы молоть зерно и получать муку.</a:t>
            </a:r>
          </a:p>
          <a:p>
            <a:pPr algn="just"/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А сказочные </a:t>
            </a:r>
            <a:r>
              <a:rPr lang="ru-RU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жерновцы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что не повернёшь – всё блин да пирог!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2701369"/>
            <a:ext cx="8208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  Однажды петушок взял </a:t>
            </a:r>
            <a:r>
              <a:rPr lang="ru-RU" sz="2000" b="1" dirty="0" err="1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жерновцы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и сделал для бабы с дедом 9 блинов и пирогов. Пирогов было меньше, чем блинов. Запиши в таблицу, сколько было блинов и пирогов.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39552" y="3945984"/>
          <a:ext cx="6096000" cy="185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Варианты ответов: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Блины:</a:t>
                      </a:r>
                    </a:p>
                    <a:p>
                      <a:pPr algn="ctr"/>
                      <a:endParaRPr lang="ru-RU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Пироги:</a:t>
                      </a:r>
                    </a:p>
                    <a:p>
                      <a:pPr algn="ctr"/>
                      <a:endParaRPr lang="ru-RU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2123728" y="4594056"/>
            <a:ext cx="504000" cy="504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8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23728" y="5242128"/>
            <a:ext cx="504000" cy="504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1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347864" y="4594056"/>
            <a:ext cx="504000" cy="504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7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347864" y="5242128"/>
            <a:ext cx="504000" cy="504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2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572000" y="4594056"/>
            <a:ext cx="504000" cy="504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6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796136" y="4594056"/>
            <a:ext cx="504000" cy="504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5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572000" y="5242128"/>
            <a:ext cx="504000" cy="504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3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796136" y="5242128"/>
            <a:ext cx="504000" cy="504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4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8434" name="AutoShape 2" descr="https://creazilla-store.fra1.digitaloceanspaces.com/cliparts/5735/cock-clipart-md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https://creazilla-store.fra1.digitaloceanspaces.com/cliparts/5735/cock-clipart-md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" name="Picture 2" descr="https://darlike.ru/wp-content/uploads/2017/02/bl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212" r="18469"/>
          <a:stretch>
            <a:fillRect/>
          </a:stretch>
        </p:blipFill>
        <p:spPr bwMode="auto">
          <a:xfrm rot="5400000" flipH="1">
            <a:off x="2041812" y="5959188"/>
            <a:ext cx="720080" cy="700264"/>
          </a:xfrm>
          <a:prstGeom prst="rect">
            <a:avLst/>
          </a:prstGeom>
          <a:noFill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66"/>
          <a:stretch>
            <a:fillRect/>
          </a:stretch>
        </p:blipFill>
        <p:spPr bwMode="auto">
          <a:xfrm>
            <a:off x="3275856" y="6093296"/>
            <a:ext cx="662543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https://darlike.ru/wp-content/uploads/2017/02/bl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212" r="18469"/>
          <a:stretch>
            <a:fillRect/>
          </a:stretch>
        </p:blipFill>
        <p:spPr bwMode="auto">
          <a:xfrm rot="16200000" flipH="1" flipV="1">
            <a:off x="4490084" y="5959188"/>
            <a:ext cx="720080" cy="700264"/>
          </a:xfrm>
          <a:prstGeom prst="rect">
            <a:avLst/>
          </a:prstGeom>
          <a:noFill/>
        </p:spPr>
      </p:pic>
      <p:sp>
        <p:nvSpPr>
          <p:cNvPr id="21" name="Стрелка вправо 20">
            <a:hlinkClick r:id="" action="ppaction://hlinkshowjump?jump=nextslide"/>
          </p:cNvPr>
          <p:cNvSpPr/>
          <p:nvPr/>
        </p:nvSpPr>
        <p:spPr>
          <a:xfrm>
            <a:off x="8316416" y="6381328"/>
            <a:ext cx="504056" cy="25200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348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2987824" y="3717032"/>
            <a:ext cx="13681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Клик на плашки!</a:t>
            </a:r>
            <a:endParaRPr lang="ru-RU" sz="105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548680"/>
            <a:ext cx="864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   У петушка было 9 блинов. Старик взял 4 блина, а старуха – 2 блина.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   Сколько блинов осталось у петушка после того, как старик взял 4 блина?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1" name="Picture 2" descr="https://drasler.ru/wp-content/uploads/2019/05/%D0%A0%D0%B8%D1%81%D1%83%D0%BD%D0%BA%D0%B8-%D0%B4%D0%B5%D1%82%D1%81%D0%BA%D0%B8%D0%B5-%D0%BD%D0%B0-%D1%82%D0%B5%D0%BC%D1%83-%D0%B1%D0%B0%D0%B1%D1%83%D1%88%D0%BA%D0%B0-%D0%B8-%D0%B4%D0%B5%D0%B4%D1%83%D1%88%D0%BA%D0%B0-%D0%BF%D0%BE%D0%B4%D0%B1%D0%BE%D1%80%D0%BA%D0%B0-02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01" t="12600" r="48425" b="17051"/>
          <a:stretch>
            <a:fillRect/>
          </a:stretch>
        </p:blipFill>
        <p:spPr bwMode="auto">
          <a:xfrm>
            <a:off x="7308304" y="4670440"/>
            <a:ext cx="1512168" cy="2026304"/>
          </a:xfrm>
          <a:prstGeom prst="rect">
            <a:avLst/>
          </a:prstGeom>
          <a:noFill/>
        </p:spPr>
      </p:pic>
      <p:pic>
        <p:nvPicPr>
          <p:cNvPr id="22" name="Picture 5" descr="https://img-fotki.yandex.ru/get/9068/16969765.1b5/0_87ae9_142253ed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2361" y="1556792"/>
            <a:ext cx="1097705" cy="1944216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635896" y="18864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Comic Sans MS" pitchFamily="66" charset="0"/>
              </a:rPr>
              <a:t>Задание 2. </a:t>
            </a:r>
            <a:endParaRPr lang="ru-RU" sz="2400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2276872"/>
            <a:ext cx="4680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Ответ:           блинов осталось у петушка.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83568" y="2708920"/>
            <a:ext cx="6408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Сколько блинов взяли старик и старуха вместе?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3501008"/>
            <a:ext cx="698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Ответ:          блинов взяли старик и старуха вместе.   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83568" y="3933056"/>
            <a:ext cx="5904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Сколько всего блинов  осталось у петушка?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6237312"/>
            <a:ext cx="6408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Ответ: на          блина больше взял старик , чем старуха.   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23528" y="4725144"/>
            <a:ext cx="4608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Ответ:           блина осталось у петушка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83568" y="5261138"/>
            <a:ext cx="7632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На сколько блинов больше взял старик, чем старуха?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2" name="Picture 4" descr="https://i.pinimg.com/originals/ff/fb/6a/fffb6a0abd7a13c856e02ab2af2e1eb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312" y="3717032"/>
            <a:ext cx="1328408" cy="829217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23528" y="1700808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 9 – 4 = 5 (б.) </a:t>
            </a:r>
            <a:r>
              <a:rPr lang="ru-RU" sz="3600" b="1" dirty="0" smtClean="0"/>
              <a:t>– </a:t>
            </a:r>
            <a:r>
              <a:rPr lang="ru-RU" sz="2000" b="1" dirty="0" smtClean="0"/>
              <a:t>осталось</a:t>
            </a:r>
            <a:r>
              <a:rPr lang="ru-RU" sz="2800" b="1" dirty="0" smtClean="0"/>
              <a:t> </a:t>
            </a:r>
            <a:endParaRPr lang="ru-RU" sz="36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115616" y="2276872"/>
            <a:ext cx="396000" cy="396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5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5536" y="2996952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4 + 2 = 6 (б.) </a:t>
            </a:r>
            <a:r>
              <a:rPr lang="ru-RU" sz="3600" b="1" dirty="0" smtClean="0"/>
              <a:t>– </a:t>
            </a:r>
            <a:r>
              <a:rPr lang="ru-RU" sz="2800" b="1" dirty="0" smtClean="0"/>
              <a:t> </a:t>
            </a:r>
            <a:r>
              <a:rPr lang="ru-RU" sz="2000" b="1" dirty="0" smtClean="0"/>
              <a:t>взяли вместе </a:t>
            </a:r>
            <a:endParaRPr lang="ru-RU" sz="3600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15616" y="3501008"/>
            <a:ext cx="396000" cy="396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6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3528" y="4221088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 9 – 6 = 3 (б.) </a:t>
            </a:r>
            <a:r>
              <a:rPr lang="ru-RU" sz="3600" b="1" dirty="0" smtClean="0"/>
              <a:t>– </a:t>
            </a:r>
            <a:r>
              <a:rPr lang="ru-RU" sz="2000" b="1" dirty="0" smtClean="0"/>
              <a:t>осталось</a:t>
            </a:r>
            <a:r>
              <a:rPr lang="ru-RU" sz="2800" b="1" dirty="0" smtClean="0"/>
              <a:t> </a:t>
            </a:r>
            <a:endParaRPr lang="ru-RU" sz="3600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187624" y="4725144"/>
            <a:ext cx="396000" cy="396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3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3528" y="5590981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 4 – 2 = 2 (б.) </a:t>
            </a:r>
            <a:r>
              <a:rPr lang="ru-RU" sz="3600" b="1" dirty="0" smtClean="0"/>
              <a:t>– </a:t>
            </a:r>
            <a:r>
              <a:rPr lang="ru-RU" sz="2800" b="1" dirty="0" smtClean="0"/>
              <a:t> </a:t>
            </a:r>
            <a:r>
              <a:rPr lang="ru-RU" sz="2000" b="1" dirty="0" smtClean="0"/>
              <a:t>на столько больше </a:t>
            </a:r>
            <a:endParaRPr lang="ru-RU" sz="3600" b="1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619672" y="6237360"/>
            <a:ext cx="396000" cy="396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2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3" name="Стрелка вправо 22">
            <a:hlinkClick r:id="" action="ppaction://hlinkshowjump?jump=nextslide"/>
          </p:cNvPr>
          <p:cNvSpPr/>
          <p:nvPr/>
        </p:nvSpPr>
        <p:spPr>
          <a:xfrm>
            <a:off x="8316416" y="6381328"/>
            <a:ext cx="504056" cy="25200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348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699792" y="1583214"/>
            <a:ext cx="20162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Клик на вопросы и на плашки!</a:t>
            </a:r>
            <a:endParaRPr lang="ru-RU" sz="105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https://skazachok.ru/wp-content/uploads/2017/06/Depositphotos_8306761_S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277" t="16039" r="4833" b="16595"/>
          <a:stretch>
            <a:fillRect/>
          </a:stretch>
        </p:blipFill>
        <p:spPr bwMode="auto">
          <a:xfrm>
            <a:off x="4788024" y="3356992"/>
            <a:ext cx="4104456" cy="3042126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635896" y="18864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Comic Sans MS" pitchFamily="66" charset="0"/>
              </a:rPr>
              <a:t>Задание 3. </a:t>
            </a:r>
            <a:endParaRPr lang="ru-RU" sz="2400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692696"/>
            <a:ext cx="8136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Решил петушок сделать 6 блинов и 3 пирога, но перепутал и сделал всё наоборот. Старуха съела 1 пирог и 2 блина, а старик – 1 пирог и 1 блин.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Сколько блинов сделал петушок. Напиши и  нарисуй.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780928"/>
            <a:ext cx="7344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Сколько пирогов сделал петушок. Напиши и  нарисуй.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3933056"/>
            <a:ext cx="4104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Сколько блинов осталось?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539552" y="5301208"/>
            <a:ext cx="374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Сколько пирогов осталось?</a:t>
            </a:r>
            <a:endParaRPr lang="ru-RU" sz="2000" dirty="0"/>
          </a:p>
        </p:txBody>
      </p:sp>
      <p:pic>
        <p:nvPicPr>
          <p:cNvPr id="10" name="Picture 2" descr="https://darlike.ru/wp-content/uploads/2017/02/blin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212" r="18469"/>
          <a:stretch>
            <a:fillRect/>
          </a:stretch>
        </p:blipFill>
        <p:spPr bwMode="auto">
          <a:xfrm rot="5400000" flipH="1">
            <a:off x="2771800" y="1988840"/>
            <a:ext cx="720080" cy="700264"/>
          </a:xfrm>
          <a:prstGeom prst="rect">
            <a:avLst/>
          </a:prstGeom>
          <a:noFill/>
        </p:spPr>
      </p:pic>
      <p:pic>
        <p:nvPicPr>
          <p:cNvPr id="11" name="Picture 2" descr="https://darlike.ru/wp-content/uploads/2017/02/blin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212" r="18469"/>
          <a:stretch>
            <a:fillRect/>
          </a:stretch>
        </p:blipFill>
        <p:spPr bwMode="auto">
          <a:xfrm rot="5400000">
            <a:off x="1979712" y="1988840"/>
            <a:ext cx="720080" cy="700264"/>
          </a:xfrm>
          <a:prstGeom prst="rect">
            <a:avLst/>
          </a:prstGeom>
          <a:noFill/>
        </p:spPr>
      </p:pic>
      <p:pic>
        <p:nvPicPr>
          <p:cNvPr id="12" name="Picture 2" descr="https://darlike.ru/wp-content/uploads/2017/02/blin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212" r="18469"/>
          <a:stretch>
            <a:fillRect/>
          </a:stretch>
        </p:blipFill>
        <p:spPr bwMode="auto">
          <a:xfrm>
            <a:off x="1187624" y="1988840"/>
            <a:ext cx="720080" cy="700264"/>
          </a:xfrm>
          <a:prstGeom prst="rect">
            <a:avLst/>
          </a:prstGeom>
          <a:noFill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66"/>
          <a:stretch>
            <a:fillRect/>
          </a:stretch>
        </p:blipFill>
        <p:spPr bwMode="auto">
          <a:xfrm>
            <a:off x="1187626" y="3284984"/>
            <a:ext cx="662543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66"/>
          <a:stretch>
            <a:fillRect/>
          </a:stretch>
        </p:blipFill>
        <p:spPr bwMode="auto">
          <a:xfrm>
            <a:off x="1763688" y="3284984"/>
            <a:ext cx="662543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66"/>
          <a:stretch>
            <a:fillRect/>
          </a:stretch>
        </p:blipFill>
        <p:spPr bwMode="auto">
          <a:xfrm>
            <a:off x="2267746" y="3284984"/>
            <a:ext cx="662543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66"/>
          <a:stretch>
            <a:fillRect/>
          </a:stretch>
        </p:blipFill>
        <p:spPr bwMode="auto">
          <a:xfrm>
            <a:off x="2829337" y="3284984"/>
            <a:ext cx="662543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66"/>
          <a:stretch>
            <a:fillRect/>
          </a:stretch>
        </p:blipFill>
        <p:spPr bwMode="auto">
          <a:xfrm>
            <a:off x="3347864" y="3284984"/>
            <a:ext cx="662543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66"/>
          <a:stretch>
            <a:fillRect/>
          </a:stretch>
        </p:blipFill>
        <p:spPr bwMode="auto">
          <a:xfrm>
            <a:off x="3923928" y="3284984"/>
            <a:ext cx="662543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323528" y="4221088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 3 – 2 – 1 = 0 (б.) </a:t>
            </a:r>
            <a:r>
              <a:rPr lang="ru-RU" sz="3600" b="1" dirty="0" smtClean="0"/>
              <a:t>– </a:t>
            </a:r>
            <a:r>
              <a:rPr lang="ru-RU" sz="2400" b="1" dirty="0" smtClean="0"/>
              <a:t>осталось</a:t>
            </a:r>
            <a:r>
              <a:rPr lang="ru-RU" sz="2800" b="1" dirty="0" smtClean="0"/>
              <a:t> </a:t>
            </a:r>
            <a:endParaRPr lang="ru-RU" sz="36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23528" y="4757082"/>
            <a:ext cx="4608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Ответ:           блинов осталось </a:t>
            </a:r>
            <a:endParaRPr lang="ru-RU" sz="2000" b="1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187624" y="4761192"/>
            <a:ext cx="396000" cy="396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0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3528" y="5518973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 6 – 1 – 1 = 4 (п.) </a:t>
            </a:r>
            <a:r>
              <a:rPr lang="ru-RU" sz="3600" b="1" dirty="0" smtClean="0"/>
              <a:t>– </a:t>
            </a:r>
            <a:r>
              <a:rPr lang="ru-RU" sz="2400" b="1" dirty="0" smtClean="0"/>
              <a:t>осталось</a:t>
            </a:r>
            <a:r>
              <a:rPr lang="ru-RU" sz="2800" b="1" dirty="0" smtClean="0"/>
              <a:t> </a:t>
            </a:r>
            <a:endParaRPr lang="ru-RU" sz="36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23528" y="6125234"/>
            <a:ext cx="4608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Ответ:           пирога осталось </a:t>
            </a:r>
            <a:endParaRPr lang="ru-RU" sz="2000" b="1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187624" y="6129344"/>
            <a:ext cx="396000" cy="396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4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67544" y="2060848"/>
            <a:ext cx="504000" cy="504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3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67544" y="3285040"/>
            <a:ext cx="504000" cy="504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6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28" name="Стрелка вправо 27">
            <a:hlinkClick r:id="" action="ppaction://hlinkshowjump?jump=nextslide"/>
          </p:cNvPr>
          <p:cNvSpPr/>
          <p:nvPr/>
        </p:nvSpPr>
        <p:spPr>
          <a:xfrm>
            <a:off x="8316416" y="6381328"/>
            <a:ext cx="504056" cy="25200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348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395536" y="2564904"/>
            <a:ext cx="93610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Клик 2 раза!</a:t>
            </a:r>
            <a:endParaRPr lang="ru-RU" sz="1050" dirty="0"/>
          </a:p>
        </p:txBody>
      </p:sp>
      <p:sp>
        <p:nvSpPr>
          <p:cNvPr id="30" name="TextBox 29"/>
          <p:cNvSpPr txBox="1"/>
          <p:nvPr/>
        </p:nvSpPr>
        <p:spPr>
          <a:xfrm>
            <a:off x="467544" y="3789040"/>
            <a:ext cx="93610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Клик 2 раза!</a:t>
            </a:r>
            <a:endParaRPr lang="ru-RU" sz="1050" dirty="0"/>
          </a:p>
        </p:txBody>
      </p:sp>
      <p:sp>
        <p:nvSpPr>
          <p:cNvPr id="31" name="TextBox 30"/>
          <p:cNvSpPr txBox="1"/>
          <p:nvPr/>
        </p:nvSpPr>
        <p:spPr>
          <a:xfrm>
            <a:off x="3995936" y="3933056"/>
            <a:ext cx="20162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Клик на вопросы и на плашки!</a:t>
            </a:r>
            <a:endParaRPr lang="ru-RU" sz="105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5896" y="18864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Comic Sans MS" pitchFamily="66" charset="0"/>
              </a:rPr>
              <a:t>Задание 4. </a:t>
            </a:r>
            <a:endParaRPr lang="ru-RU" sz="2400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764704"/>
            <a:ext cx="8208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  Петушок целую неделю готовил для бабы с дедом блины и пироги и записывал данные в таблицу. Но некоторые данные забыл записать. Помоги петушку, заполни таблицу.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23528" y="2187952"/>
          <a:ext cx="8424936" cy="152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3117"/>
                <a:gridCol w="1323147"/>
                <a:gridCol w="1008112"/>
                <a:gridCol w="936104"/>
                <a:gridCol w="945105"/>
                <a:gridCol w="927103"/>
                <a:gridCol w="1008112"/>
                <a:gridCol w="1224136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solidFill>
                            <a:schemeClr val="tx1"/>
                          </a:solidFill>
                        </a:rPr>
                        <a:t>Понедельник</a:t>
                      </a:r>
                      <a:endParaRPr lang="ru-RU" sz="140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solidFill>
                            <a:schemeClr val="tx1"/>
                          </a:solidFill>
                        </a:rPr>
                        <a:t>Вторник</a:t>
                      </a:r>
                      <a:endParaRPr lang="ru-RU" sz="140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solidFill>
                            <a:schemeClr val="tx1"/>
                          </a:solidFill>
                        </a:rPr>
                        <a:t>Среда</a:t>
                      </a:r>
                      <a:endParaRPr lang="ru-RU" sz="140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solidFill>
                            <a:schemeClr val="tx1"/>
                          </a:solidFill>
                        </a:rPr>
                        <a:t>Четверг</a:t>
                      </a:r>
                      <a:endParaRPr lang="ru-RU" sz="140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solidFill>
                            <a:schemeClr val="tx1"/>
                          </a:solidFill>
                        </a:rPr>
                        <a:t>Пятница</a:t>
                      </a:r>
                      <a:endParaRPr lang="ru-RU" sz="140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solidFill>
                            <a:schemeClr val="tx1"/>
                          </a:solidFill>
                        </a:rPr>
                        <a:t>Суббота</a:t>
                      </a:r>
                      <a:endParaRPr lang="ru-RU" sz="140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solidFill>
                            <a:schemeClr val="tx1"/>
                          </a:solidFill>
                        </a:rPr>
                        <a:t>Воскресенье</a:t>
                      </a:r>
                      <a:endParaRPr lang="ru-RU" sz="140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Кол-во блинов</a:t>
                      </a:r>
                      <a:endParaRPr lang="ru-RU" sz="16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4</a:t>
                      </a:r>
                      <a:endParaRPr lang="ru-RU" sz="28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5</a:t>
                      </a:r>
                      <a:endParaRPr lang="ru-RU" sz="28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7</a:t>
                      </a:r>
                      <a:endParaRPr lang="ru-RU" sz="28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2</a:t>
                      </a:r>
                      <a:endParaRPr lang="ru-RU" sz="28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5</a:t>
                      </a:r>
                      <a:endParaRPr lang="ru-RU" sz="28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Кол-во пирогов</a:t>
                      </a:r>
                      <a:endParaRPr lang="ru-RU" sz="16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3</a:t>
                      </a:r>
                      <a:endParaRPr lang="ru-RU" sz="28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2</a:t>
                      </a:r>
                      <a:endParaRPr lang="ru-RU" sz="28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5</a:t>
                      </a:r>
                      <a:endParaRPr lang="ru-RU" sz="28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Скругленный прямоугольник 10"/>
          <p:cNvSpPr/>
          <p:nvPr/>
        </p:nvSpPr>
        <p:spPr>
          <a:xfrm>
            <a:off x="1835744" y="2636912"/>
            <a:ext cx="432000" cy="432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3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87824" y="3212976"/>
            <a:ext cx="432000" cy="432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4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796136" y="2636912"/>
            <a:ext cx="432000" cy="432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6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932088" y="3212976"/>
            <a:ext cx="432000" cy="432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8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956376" y="3212976"/>
            <a:ext cx="432000" cy="432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2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796136" y="3212976"/>
            <a:ext cx="432000" cy="432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3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1520" y="3861048"/>
            <a:ext cx="84249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В понедельник блинов на 1 меньше, чем во вторник.</a:t>
            </a:r>
          </a:p>
          <a:p>
            <a:pPr marL="342900" indent="-342900">
              <a:buAutoNum type="arabicParenR"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Во вторник пирогов на 2 больше, чем в среду.</a:t>
            </a:r>
          </a:p>
          <a:p>
            <a:pPr marL="342900" indent="-342900">
              <a:buAutoNum type="arabicParenR"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В четверг количество пирогов – это наибольшее однозначное  чётное число.</a:t>
            </a:r>
          </a:p>
          <a:p>
            <a:pPr marL="342900" indent="-342900">
              <a:buAutoNum type="arabicParenR"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В пятницу количество блинов  на 1 меньше, чем в четверг.</a:t>
            </a:r>
          </a:p>
          <a:p>
            <a:pPr marL="342900" indent="-342900">
              <a:buAutoNum type="arabicParenR"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В пятницу количество пирогов на 2 меньше, чем в субботу.</a:t>
            </a:r>
          </a:p>
          <a:p>
            <a:pPr marL="342900" indent="-342900">
              <a:buAutoNum type="arabicParenR"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В воскресенье пирогов на 3 меньше, чем блинов.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8" name="Picture 2" descr="https://darlike.ru/wp-content/uploads/2017/02/blin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212" r="18469"/>
          <a:stretch>
            <a:fillRect/>
          </a:stretch>
        </p:blipFill>
        <p:spPr bwMode="auto">
          <a:xfrm rot="5400000" flipH="1">
            <a:off x="1338226" y="6030966"/>
            <a:ext cx="703356" cy="684000"/>
          </a:xfrm>
          <a:prstGeom prst="rect">
            <a:avLst/>
          </a:prstGeom>
          <a:noFill/>
        </p:spPr>
      </p:pic>
      <p:pic>
        <p:nvPicPr>
          <p:cNvPr id="19" name="Picture 2" descr="https://darlike.ru/wp-content/uploads/2017/02/blin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212" r="18469"/>
          <a:stretch>
            <a:fillRect/>
          </a:stretch>
        </p:blipFill>
        <p:spPr bwMode="auto">
          <a:xfrm rot="5400000" flipH="1">
            <a:off x="3842242" y="6030966"/>
            <a:ext cx="703356" cy="684000"/>
          </a:xfrm>
          <a:prstGeom prst="rect">
            <a:avLst/>
          </a:prstGeom>
          <a:noFill/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66"/>
          <a:stretch>
            <a:fillRect/>
          </a:stretch>
        </p:blipFill>
        <p:spPr bwMode="auto">
          <a:xfrm>
            <a:off x="2555776" y="6093296"/>
            <a:ext cx="662543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66"/>
          <a:stretch>
            <a:fillRect/>
          </a:stretch>
        </p:blipFill>
        <p:spPr bwMode="auto">
          <a:xfrm>
            <a:off x="5004048" y="6093296"/>
            <a:ext cx="662543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 descr="https://darlike.ru/wp-content/uploads/2017/02/blin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212" r="18469"/>
          <a:stretch>
            <a:fillRect/>
          </a:stretch>
        </p:blipFill>
        <p:spPr bwMode="auto">
          <a:xfrm rot="5400000" flipH="1">
            <a:off x="6146498" y="6030966"/>
            <a:ext cx="703356" cy="684000"/>
          </a:xfrm>
          <a:prstGeom prst="rect">
            <a:avLst/>
          </a:prstGeom>
          <a:noFill/>
        </p:spPr>
      </p:pic>
      <p:sp>
        <p:nvSpPr>
          <p:cNvPr id="23" name="Стрелка вправо 22">
            <a:hlinkClick r:id="" action="ppaction://hlinkshowjump?jump=endshow"/>
          </p:cNvPr>
          <p:cNvSpPr/>
          <p:nvPr/>
        </p:nvSpPr>
        <p:spPr>
          <a:xfrm>
            <a:off x="8316416" y="6381328"/>
            <a:ext cx="504056" cy="25200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348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92696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https://catherineasquithgallery.com/uploads/posts/2021-02/1613625320_5-p-fon-dlya-prezentatsii-matematika-v-nachaln-6.jpg</a:t>
            </a:r>
            <a:r>
              <a:rPr lang="en-US" dirty="0" smtClean="0"/>
              <a:t> 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https://otkritkis.com/wp-content/uploads/2021/11/1614545004_60-p-petukh-na-belom-fone-64.jpg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https://i.pinimg.com/originals/ff/fb/6a/fffb6a0abd7a13c856e02ab2af2e1eb7.png</a:t>
            </a:r>
            <a:endParaRPr lang="ru-RU" dirty="0" smtClean="0"/>
          </a:p>
          <a:p>
            <a:r>
              <a:rPr lang="en-US" dirty="0" smtClean="0">
                <a:hlinkClick r:id="rId5"/>
              </a:rPr>
              <a:t>https://st3.depositphotos.com/11125930/33263/v/1600/depositphotos_332633452-stock-illustration-hand-millstones-for-grain-with.jpg</a:t>
            </a:r>
            <a:r>
              <a:rPr lang="en-US" dirty="0" smtClean="0"/>
              <a:t> </a:t>
            </a:r>
            <a:endParaRPr lang="ru-RU" dirty="0" smtClean="0"/>
          </a:p>
          <a:p>
            <a:r>
              <a:rPr lang="en-US" dirty="0" smtClean="0">
                <a:hlinkClick r:id="rId6"/>
              </a:rPr>
              <a:t>https://darlike.ru/wp-content/uploads/2017/02/blin.jpg</a:t>
            </a:r>
            <a:r>
              <a:rPr lang="ru-RU" dirty="0" smtClean="0"/>
              <a:t> </a:t>
            </a:r>
          </a:p>
          <a:p>
            <a:r>
              <a:rPr lang="en-US" dirty="0" smtClean="0">
                <a:hlinkClick r:id="rId7"/>
              </a:rPr>
              <a:t>https://skazachok.ru/wp-content/uploads/2017/06/Depositphotos_8306761_S.jpg</a:t>
            </a:r>
            <a:r>
              <a:rPr lang="ru-RU" dirty="0" smtClean="0"/>
              <a:t> </a:t>
            </a:r>
            <a:r>
              <a:rPr lang="en-US" dirty="0" smtClean="0">
                <a:hlinkClick r:id="rId8"/>
              </a:rPr>
              <a:t>https://img-fotki.yandex.ru/get/9068/16969765.1b5/0_87ae9_142253ed_orig.png</a:t>
            </a:r>
            <a:r>
              <a:rPr lang="ru-RU" dirty="0" smtClean="0"/>
              <a:t>  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    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332656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Ссылка на интернет-ресурсы: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60040" y="5797713"/>
            <a:ext cx="55801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Литература: </a:t>
            </a:r>
          </a:p>
          <a:p>
            <a:r>
              <a:rPr lang="ru-RU" sz="1200" b="1" dirty="0" smtClean="0"/>
              <a:t>Функциональная грамотность. 1 класс.</a:t>
            </a:r>
            <a:r>
              <a:rPr lang="ru-RU" sz="1200" dirty="0" smtClean="0"/>
              <a:t> Программа внеурочной деятельности / М.В. Буряк, С.А. Шейкина. – М.: Планета, 2022. – 88 с. – (Учение с увлечением).</a:t>
            </a:r>
          </a:p>
          <a:p>
            <a:r>
              <a:rPr lang="ru-RU" sz="1200" dirty="0" smtClean="0"/>
              <a:t> </a:t>
            </a:r>
            <a:endParaRPr lang="ru-RU" sz="1200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6654"/>
          <a:stretch>
            <a:fillRect/>
          </a:stretch>
        </p:blipFill>
        <p:spPr bwMode="auto">
          <a:xfrm flipH="1">
            <a:off x="6732240" y="4221088"/>
            <a:ext cx="2232248" cy="2472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652</Words>
  <Application>Microsoft Office PowerPoint</Application>
  <PresentationFormat>Экран (4:3)</PresentationFormat>
  <Paragraphs>109</Paragraphs>
  <Slides>7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Артём</dc:creator>
  <cp:lastModifiedBy>ADMIN</cp:lastModifiedBy>
  <cp:revision>11</cp:revision>
  <dcterms:created xsi:type="dcterms:W3CDTF">2022-11-08T16:22:49Z</dcterms:created>
  <dcterms:modified xsi:type="dcterms:W3CDTF">2023-10-07T04:54:53Z</dcterms:modified>
</cp:coreProperties>
</file>