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3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8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17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3395-7675-4AE4-B08D-EC410DE43ED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038-5A79-4CA1-9ED3-5E0E078D751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s://catherineasquithgallery.com/uploads/posts/2021-02/1613625320_5-p-fon-dlya-prezentatsii-matematika-v-nachaln-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0988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3395-7675-4AE4-B08D-EC410DE43ED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038-5A79-4CA1-9ED3-5E0E078D7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3395-7675-4AE4-B08D-EC410DE43ED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038-5A79-4CA1-9ED3-5E0E078D7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3395-7675-4AE4-B08D-EC410DE43ED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038-5A79-4CA1-9ED3-5E0E078D7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3395-7675-4AE4-B08D-EC410DE43ED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038-5A79-4CA1-9ED3-5E0E078D7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3395-7675-4AE4-B08D-EC410DE43ED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038-5A79-4CA1-9ED3-5E0E078D7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3395-7675-4AE4-B08D-EC410DE43ED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038-5A79-4CA1-9ED3-5E0E078D7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3395-7675-4AE4-B08D-EC410DE43ED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038-5A79-4CA1-9ED3-5E0E078D7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3395-7675-4AE4-B08D-EC410DE43ED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038-5A79-4CA1-9ED3-5E0E078D7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3395-7675-4AE4-B08D-EC410DE43ED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038-5A79-4CA1-9ED3-5E0E078D7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3395-7675-4AE4-B08D-EC410DE43ED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038-5A79-4CA1-9ED3-5E0E078D7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33395-7675-4AE4-B08D-EC410DE43ED1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86038-5A79-4CA1-9ED3-5E0E078D751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https://catherineasquithgallery.com/uploads/posts/2021-02/1613625320_5-p-fon-dlya-prezentatsii-matematika-v-nachaln-6.jpg"/>
          <p:cNvPicPr>
            <a:picLocks noChangeAspect="1" noChangeArrowheads="1"/>
          </p:cNvPicPr>
          <p:nvPr userDrawn="1"/>
        </p:nvPicPr>
        <p:blipFill>
          <a:blip r:embed="rId13" cstate="print"/>
          <a:srcRect l="16925" t="3801" r="2751" b="15916"/>
          <a:stretch>
            <a:fillRect/>
          </a:stretch>
        </p:blipFill>
        <p:spPr bwMode="auto">
          <a:xfrm>
            <a:off x="-1" y="0"/>
            <a:ext cx="9148602" cy="6858000"/>
          </a:xfrm>
          <a:prstGeom prst="rect">
            <a:avLst/>
          </a:prstGeom>
          <a:noFill/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18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9068/16969765.1b5/0_87ae9_142253ed_orig.png" TargetMode="External"/><Relationship Id="rId3" Type="http://schemas.openxmlformats.org/officeDocument/2006/relationships/hyperlink" Target="https://otkritkis.com/wp-content/uploads/2021/11/1614545004_60-p-petukh-na-belom-fone-64.jpg" TargetMode="External"/><Relationship Id="rId7" Type="http://schemas.openxmlformats.org/officeDocument/2006/relationships/hyperlink" Target="https://skazachok.ru/wp-content/uploads/2017/06/Depositphotos_8306761_S.jpg" TargetMode="External"/><Relationship Id="rId2" Type="http://schemas.openxmlformats.org/officeDocument/2006/relationships/hyperlink" Target="https://catherineasquithgallery.com/uploads/posts/2021-02/1613625320_5-p-fon-dlya-prezentatsii-matematika-v-nachaln-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arlike.ru/wp-content/uploads/2017/02/blin.jpg" TargetMode="External"/><Relationship Id="rId5" Type="http://schemas.openxmlformats.org/officeDocument/2006/relationships/hyperlink" Target="https://st3.depositphotos.com/11125930/33263/v/1600/depositphotos_332633452-stock-illustration-hand-millstones-for-grain-with.jpg" TargetMode="External"/><Relationship Id="rId4" Type="http://schemas.openxmlformats.org/officeDocument/2006/relationships/hyperlink" Target="https://i.pinimg.com/originals/ff/fb/6a/fffb6a0abd7a13c856e02ab2af2e1eb7.png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x-lines.ru/letters/i/cyrillicfancy/0739/f0b824/30/1/4nm7bcgozzea9wcn4nhpbpjygranyebyryaun.png"/>
          <p:cNvPicPr>
            <a:picLocks noChangeAspect="1" noChangeArrowheads="1"/>
          </p:cNvPicPr>
          <p:nvPr/>
        </p:nvPicPr>
        <p:blipFill>
          <a:blip r:embed="rId2" cstate="print"/>
          <a:srcRect l="81289"/>
          <a:stretch>
            <a:fillRect/>
          </a:stretch>
        </p:blipFill>
        <p:spPr bwMode="auto">
          <a:xfrm>
            <a:off x="5442917" y="2348880"/>
            <a:ext cx="497235" cy="371475"/>
          </a:xfrm>
          <a:prstGeom prst="rect">
            <a:avLst/>
          </a:prstGeom>
          <a:noFill/>
        </p:spPr>
      </p:pic>
      <p:pic>
        <p:nvPicPr>
          <p:cNvPr id="5" name="Picture 6" descr="https://x-lines.ru/letters/i/cyrillicfancy/0739/f0b824/30/1/4nm7bcgozzea9wcn4nhpbpjygranyebyryaun.png"/>
          <p:cNvPicPr>
            <a:picLocks noChangeAspect="1" noChangeArrowheads="1"/>
          </p:cNvPicPr>
          <p:nvPr/>
        </p:nvPicPr>
        <p:blipFill>
          <a:blip r:embed="rId2" cstate="print"/>
          <a:srcRect r="43098"/>
          <a:stretch>
            <a:fillRect/>
          </a:stretch>
        </p:blipFill>
        <p:spPr bwMode="auto">
          <a:xfrm>
            <a:off x="3995936" y="2348880"/>
            <a:ext cx="1512168" cy="371475"/>
          </a:xfrm>
          <a:prstGeom prst="rect">
            <a:avLst/>
          </a:prstGeom>
          <a:noFill/>
        </p:spPr>
      </p:pic>
      <p:pic>
        <p:nvPicPr>
          <p:cNvPr id="6" name="Picture 2" descr="https://x-lines.ru/letters/i/cyrillicfancy/0691/dc2127/40/1/4n1pdy6ozzemiwcg4nhpbxsozzembwf54ggpbxqosdea6egosxeabwfo4n6pbxstomem5wf64gy7dyst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707" y="375320"/>
            <a:ext cx="6562725" cy="533400"/>
          </a:xfrm>
          <a:prstGeom prst="rect">
            <a:avLst/>
          </a:prstGeom>
          <a:noFill/>
        </p:spPr>
      </p:pic>
      <p:pic>
        <p:nvPicPr>
          <p:cNvPr id="7" name="Picture 6" descr="https://x-lines.ru/letters/i/cyrillicfancy/0588/51b749/40/1/4nqpbcgtomemmwfh4napdysozdeaxwfi4gy7bqsosdea6egosxeabwfo4n6pbxstomem5wf64gy7dysttoonycjy4n7pbq6osdeadwc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1111" y="1546497"/>
            <a:ext cx="6569321" cy="46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07904" y="5733256"/>
            <a:ext cx="28083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48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Работу выполнила</a:t>
            </a:r>
          </a:p>
          <a:p>
            <a:pPr algn="ctr"/>
            <a:r>
              <a:rPr lang="ru-RU" sz="1200" b="1" dirty="0" smtClean="0">
                <a:solidFill>
                  <a:srgbClr val="348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 algn="ctr"/>
            <a:r>
              <a:rPr lang="ru-RU" sz="1200" b="1" dirty="0" smtClean="0">
                <a:solidFill>
                  <a:srgbClr val="348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МАОУ «Гимназия № 16» </a:t>
            </a:r>
          </a:p>
          <a:p>
            <a:pPr algn="ctr"/>
            <a:r>
              <a:rPr lang="ru-RU" sz="1400" b="1" dirty="0" smtClean="0">
                <a:solidFill>
                  <a:srgbClr val="348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Шеина Оксана Владимировна </a:t>
            </a:r>
            <a:endParaRPr lang="ru-RU" sz="1400" b="1" dirty="0">
              <a:solidFill>
                <a:srgbClr val="348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https://x-lines.ru/letters/i/cyrillicdreamy/3734/dc2127/50/1/4nx7dygozaopbx6oszeafwcd4grpbqsosyopbqby4n5pbpqtodem5wf64n3pdbstt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0837" y="3284984"/>
            <a:ext cx="6671603" cy="576064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54"/>
          <a:stretch>
            <a:fillRect/>
          </a:stretch>
        </p:blipFill>
        <p:spPr bwMode="auto">
          <a:xfrm>
            <a:off x="1547664" y="4149080"/>
            <a:ext cx="2232248" cy="247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s://st3.depositphotos.com/11125930/33263/v/1600/depositphotos_332633452-stock-illustration-hand-millstones-for-grain-wit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69" t="5755" r="10312" b="13669"/>
          <a:stretch>
            <a:fillRect/>
          </a:stretch>
        </p:blipFill>
        <p:spPr bwMode="auto">
          <a:xfrm>
            <a:off x="7092280" y="4941168"/>
            <a:ext cx="1296144" cy="1471298"/>
          </a:xfrm>
          <a:prstGeom prst="rect">
            <a:avLst/>
          </a:prstGeom>
          <a:noFill/>
        </p:spPr>
      </p:pic>
      <p:pic>
        <p:nvPicPr>
          <p:cNvPr id="11" name="Picture 2" descr="https://darlike.ru/wp-content/uploads/2017/02/bli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12" r="18469"/>
          <a:stretch>
            <a:fillRect/>
          </a:stretch>
        </p:blipFill>
        <p:spPr bwMode="auto">
          <a:xfrm rot="5400000" flipH="1">
            <a:off x="3933836" y="4519028"/>
            <a:ext cx="720080" cy="700264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6"/>
          <a:stretch>
            <a:fillRect/>
          </a:stretch>
        </p:blipFill>
        <p:spPr bwMode="auto">
          <a:xfrm>
            <a:off x="4860032" y="4653136"/>
            <a:ext cx="76447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darlike.ru/wp-content/uploads/2017/02/bli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12" r="18469"/>
          <a:stretch>
            <a:fillRect/>
          </a:stretch>
        </p:blipFill>
        <p:spPr bwMode="auto">
          <a:xfrm rot="16200000" flipH="1" flipV="1">
            <a:off x="5858236" y="4519028"/>
            <a:ext cx="720080" cy="700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87700"/>
            <a:ext cx="720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               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Дорогой друг!</a:t>
            </a:r>
          </a:p>
          <a:p>
            <a:pPr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Для того, чтобы быть успешным в обучении, ты должен прежде всего уметь работать с информацией: находить её, отделять нужное от ненужного, проверять факты, анализировать, обобщать и – что очень важно – перекладывать на собственный опыт. </a:t>
            </a:r>
          </a:p>
          <a:p>
            <a:pPr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Функциональная грамотность – это способность применять знания, полученные в школе, для решения повседневных задач.</a:t>
            </a:r>
          </a:p>
          <a:p>
            <a:pPr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В разделе «Математическая грамотность» ты будешь помогать героям сказок решать непростые задачи, применять математические законы и правила в жизни.</a:t>
            </a:r>
          </a:p>
          <a:p>
            <a:pPr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                 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Желаю удачи!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54"/>
          <a:stretch>
            <a:fillRect/>
          </a:stretch>
        </p:blipFill>
        <p:spPr bwMode="auto">
          <a:xfrm>
            <a:off x="1547664" y="4149080"/>
            <a:ext cx="2232248" cy="247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https://st3.depositphotos.com/11125930/33263/v/1600/depositphotos_332633452-stock-illustration-hand-millstones-for-grain-wit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69" t="5755" r="10312" b="13669"/>
          <a:stretch>
            <a:fillRect/>
          </a:stretch>
        </p:blipFill>
        <p:spPr bwMode="auto">
          <a:xfrm>
            <a:off x="7020272" y="4725144"/>
            <a:ext cx="1440160" cy="1634776"/>
          </a:xfrm>
          <a:prstGeom prst="rect">
            <a:avLst/>
          </a:prstGeom>
          <a:noFill/>
        </p:spPr>
      </p:pic>
      <p:pic>
        <p:nvPicPr>
          <p:cNvPr id="5" name="Picture 2" descr="https://darlike.ru/wp-content/uploads/2017/02/bl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12" r="18469"/>
          <a:stretch>
            <a:fillRect/>
          </a:stretch>
        </p:blipFill>
        <p:spPr bwMode="auto">
          <a:xfrm rot="5400000" flipH="1">
            <a:off x="4058036" y="5167100"/>
            <a:ext cx="720080" cy="70026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6"/>
          <a:stretch>
            <a:fillRect/>
          </a:stretch>
        </p:blipFill>
        <p:spPr bwMode="auto">
          <a:xfrm>
            <a:off x="5364087" y="5301208"/>
            <a:ext cx="76447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16416" y="6381328"/>
            <a:ext cx="504056" cy="2520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34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54"/>
          <a:stretch>
            <a:fillRect/>
          </a:stretch>
        </p:blipFill>
        <p:spPr bwMode="auto">
          <a:xfrm flipH="1">
            <a:off x="6732240" y="4221088"/>
            <a:ext cx="2232248" cy="247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https://st3.depositphotos.com/11125930/33263/v/1600/depositphotos_332633452-stock-illustration-hand-millstones-for-grain-wit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69" t="5755" r="10312" b="13669"/>
          <a:stretch>
            <a:fillRect/>
          </a:stretch>
        </p:blipFill>
        <p:spPr bwMode="auto">
          <a:xfrm>
            <a:off x="6300192" y="5805264"/>
            <a:ext cx="720080" cy="81738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35896" y="18864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Задание 1.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88147"/>
            <a:ext cx="8208912" cy="1804749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Жили да были себе старик со старухою, и был у них петушок с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жерновцами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Жерновцы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это  ручная мельница, которую использовали в старые времена для того, чтобы молоть зерно и получать муку.</a:t>
            </a:r>
          </a:p>
          <a:p>
            <a:pPr algn="just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А сказочные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жерновцы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что не повернёшь – всё блин да пирог!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01369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Однажды петушок взял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жерновцы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и сделал для бабы с дедом 9 блинов и пирогов. Пирогов было меньше, чем блинов. Запиши в таблицу, сколько было блинов и пирогов.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3945984"/>
          <a:ext cx="60960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Варианты ответов: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Блины: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Пироги: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123728" y="4594056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8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5242128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4594056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5242128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4594056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6136" y="4594056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5242128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6136" y="5242128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434" name="AutoShape 2" descr="https://creazilla-store.fra1.digitaloceanspaces.com/cliparts/5735/cock-clipart-m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creazilla-store.fra1.digitaloceanspaces.com/cliparts/5735/cock-clipart-m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2" descr="https://darlike.ru/wp-content/uploads/2017/02/bl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12" r="18469"/>
          <a:stretch>
            <a:fillRect/>
          </a:stretch>
        </p:blipFill>
        <p:spPr bwMode="auto">
          <a:xfrm rot="5400000" flipH="1">
            <a:off x="2041812" y="5959188"/>
            <a:ext cx="720080" cy="700264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6"/>
          <a:stretch>
            <a:fillRect/>
          </a:stretch>
        </p:blipFill>
        <p:spPr bwMode="auto">
          <a:xfrm>
            <a:off x="3275856" y="6093296"/>
            <a:ext cx="662543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s://darlike.ru/wp-content/uploads/2017/02/bl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12" r="18469"/>
          <a:stretch>
            <a:fillRect/>
          </a:stretch>
        </p:blipFill>
        <p:spPr bwMode="auto">
          <a:xfrm rot="16200000" flipH="1" flipV="1">
            <a:off x="4490084" y="5959188"/>
            <a:ext cx="720080" cy="700264"/>
          </a:xfrm>
          <a:prstGeom prst="rect">
            <a:avLst/>
          </a:prstGeom>
          <a:noFill/>
        </p:spPr>
      </p:pic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8316416" y="6381328"/>
            <a:ext cx="504056" cy="2520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34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987824" y="3717032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плашки!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У петушка было 9 блинов. Старик взял 4 блина, а старуха – 2 блина.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 Сколько блинов осталось у петушка после того, как старик взял 4 блина?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" name="Picture 2" descr="https://drasler.ru/wp-content/uploads/2019/05/%D0%A0%D0%B8%D1%81%D1%83%D0%BD%D0%BA%D0%B8-%D0%B4%D0%B5%D1%82%D1%81%D0%BA%D0%B8%D0%B5-%D0%BD%D0%B0-%D1%82%D0%B5%D0%BC%D1%83-%D0%B1%D0%B0%D0%B1%D1%83%D1%88%D0%BA%D0%B0-%D0%B8-%D0%B4%D0%B5%D0%B4%D1%83%D1%88%D0%BA%D0%B0-%D0%BF%D0%BE%D0%B4%D0%B1%D0%BE%D1%80%D0%BA%D0%B0-0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12600" r="48425" b="17051"/>
          <a:stretch>
            <a:fillRect/>
          </a:stretch>
        </p:blipFill>
        <p:spPr bwMode="auto">
          <a:xfrm>
            <a:off x="7308304" y="4670440"/>
            <a:ext cx="1512168" cy="2026304"/>
          </a:xfrm>
          <a:prstGeom prst="rect">
            <a:avLst/>
          </a:prstGeom>
          <a:noFill/>
        </p:spPr>
      </p:pic>
      <p:pic>
        <p:nvPicPr>
          <p:cNvPr id="22" name="Picture 5" descr="https://img-fotki.yandex.ru/get/9068/16969765.1b5/0_87ae9_142253ed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361" y="1556792"/>
            <a:ext cx="1097705" cy="194421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35896" y="18864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Задание 2.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           блинов осталось у петушка.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70892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Сколько блинов взяли старик и старуха вместе?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50100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          блинов взяли старик и старуха вместе.  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933056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Сколько всего блинов  осталось у петушка?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623731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 на          блина больше взял старик , чем старуха.  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72514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           блина осталось у петушка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5261138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На сколько блинов больше взял старик, чем старуха?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Picture 4" descr="https://i.pinimg.com/originals/ff/fb/6a/fffb6a0abd7a13c856e02ab2af2e1eb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717032"/>
            <a:ext cx="1328408" cy="82921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28" y="170080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9 – 4 = 5 (б.) </a:t>
            </a:r>
            <a:r>
              <a:rPr lang="ru-RU" sz="3600" b="1" dirty="0" smtClean="0"/>
              <a:t>– </a:t>
            </a:r>
            <a:r>
              <a:rPr lang="ru-RU" sz="2000" b="1" dirty="0" smtClean="0"/>
              <a:t>осталось</a:t>
            </a:r>
            <a:r>
              <a:rPr lang="ru-RU" sz="2800" b="1" dirty="0" smtClean="0"/>
              <a:t> </a:t>
            </a:r>
            <a:endParaRPr lang="ru-RU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5616" y="2276872"/>
            <a:ext cx="396000" cy="3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299695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 + 2 = 6 (б.) </a:t>
            </a:r>
            <a:r>
              <a:rPr lang="ru-RU" sz="3600" b="1" dirty="0" smtClean="0"/>
              <a:t>– </a:t>
            </a:r>
            <a:r>
              <a:rPr lang="ru-RU" sz="2800" b="1" dirty="0" smtClean="0"/>
              <a:t> </a:t>
            </a:r>
            <a:r>
              <a:rPr lang="ru-RU" sz="2000" b="1" dirty="0" smtClean="0"/>
              <a:t>взяли вместе </a:t>
            </a:r>
            <a:endParaRPr lang="ru-RU" sz="36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15616" y="3501008"/>
            <a:ext cx="396000" cy="3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22108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9 – 6 = 3 (б.) </a:t>
            </a:r>
            <a:r>
              <a:rPr lang="ru-RU" sz="3600" b="1" dirty="0" smtClean="0"/>
              <a:t>– </a:t>
            </a:r>
            <a:r>
              <a:rPr lang="ru-RU" sz="2000" b="1" dirty="0" smtClean="0"/>
              <a:t>осталось</a:t>
            </a:r>
            <a:r>
              <a:rPr lang="ru-RU" sz="2800" b="1" dirty="0" smtClean="0"/>
              <a:t> </a:t>
            </a:r>
            <a:endParaRPr lang="ru-RU" sz="3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87624" y="4725144"/>
            <a:ext cx="396000" cy="3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590981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4 – 2 = 2 (б.) </a:t>
            </a:r>
            <a:r>
              <a:rPr lang="ru-RU" sz="3600" b="1" dirty="0" smtClean="0"/>
              <a:t>– </a:t>
            </a:r>
            <a:r>
              <a:rPr lang="ru-RU" sz="2800" b="1" dirty="0" smtClean="0"/>
              <a:t> </a:t>
            </a:r>
            <a:r>
              <a:rPr lang="ru-RU" sz="2000" b="1" dirty="0" smtClean="0"/>
              <a:t>на столько больше </a:t>
            </a:r>
            <a:endParaRPr lang="ru-RU" sz="36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19672" y="6237360"/>
            <a:ext cx="396000" cy="3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316416" y="6381328"/>
            <a:ext cx="504056" cy="2520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34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699792" y="1583214"/>
            <a:ext cx="20162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вопросы и на плашки!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skazachok.ru/wp-content/uploads/2017/06/Depositphotos_8306761_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77" t="16039" r="4833" b="16595"/>
          <a:stretch>
            <a:fillRect/>
          </a:stretch>
        </p:blipFill>
        <p:spPr bwMode="auto">
          <a:xfrm>
            <a:off x="4788024" y="3356992"/>
            <a:ext cx="4104456" cy="30421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35896" y="18864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Задание 3.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Решил петушок сделать 6 блинов и 3 пирога, но перепутал и сделал всё наоборот. Старуха съела 1 пирог и 2 блина, а старик – 1 пирог и 1 блин.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Сколько блинов сделал петушок. Напиши и  нарисуй.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78092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Сколько пирогов сделал петушок. Напиши и  нарисуй.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93305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Сколько блинов осталось?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530120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Сколько пирогов осталось?</a:t>
            </a:r>
            <a:endParaRPr lang="ru-RU" sz="2000" dirty="0"/>
          </a:p>
        </p:txBody>
      </p:sp>
      <p:pic>
        <p:nvPicPr>
          <p:cNvPr id="10" name="Picture 2" descr="https://darlike.ru/wp-content/uploads/2017/02/bl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12" r="18469"/>
          <a:stretch>
            <a:fillRect/>
          </a:stretch>
        </p:blipFill>
        <p:spPr bwMode="auto">
          <a:xfrm rot="5400000" flipH="1">
            <a:off x="2771800" y="1988840"/>
            <a:ext cx="720080" cy="700264"/>
          </a:xfrm>
          <a:prstGeom prst="rect">
            <a:avLst/>
          </a:prstGeom>
          <a:noFill/>
        </p:spPr>
      </p:pic>
      <p:pic>
        <p:nvPicPr>
          <p:cNvPr id="11" name="Picture 2" descr="https://darlike.ru/wp-content/uploads/2017/02/bl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12" r="18469"/>
          <a:stretch>
            <a:fillRect/>
          </a:stretch>
        </p:blipFill>
        <p:spPr bwMode="auto">
          <a:xfrm rot="5400000">
            <a:off x="1979712" y="1988840"/>
            <a:ext cx="720080" cy="700264"/>
          </a:xfrm>
          <a:prstGeom prst="rect">
            <a:avLst/>
          </a:prstGeom>
          <a:noFill/>
        </p:spPr>
      </p:pic>
      <p:pic>
        <p:nvPicPr>
          <p:cNvPr id="12" name="Picture 2" descr="https://darlike.ru/wp-content/uploads/2017/02/bl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12" r="18469"/>
          <a:stretch>
            <a:fillRect/>
          </a:stretch>
        </p:blipFill>
        <p:spPr bwMode="auto">
          <a:xfrm>
            <a:off x="1187624" y="1988840"/>
            <a:ext cx="720080" cy="700264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6"/>
          <a:stretch>
            <a:fillRect/>
          </a:stretch>
        </p:blipFill>
        <p:spPr bwMode="auto">
          <a:xfrm>
            <a:off x="1187626" y="3284984"/>
            <a:ext cx="662543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6"/>
          <a:stretch>
            <a:fillRect/>
          </a:stretch>
        </p:blipFill>
        <p:spPr bwMode="auto">
          <a:xfrm>
            <a:off x="1763688" y="3284984"/>
            <a:ext cx="662543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6"/>
          <a:stretch>
            <a:fillRect/>
          </a:stretch>
        </p:blipFill>
        <p:spPr bwMode="auto">
          <a:xfrm>
            <a:off x="2267746" y="3284984"/>
            <a:ext cx="662543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6"/>
          <a:stretch>
            <a:fillRect/>
          </a:stretch>
        </p:blipFill>
        <p:spPr bwMode="auto">
          <a:xfrm>
            <a:off x="2829337" y="3284984"/>
            <a:ext cx="662543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6"/>
          <a:stretch>
            <a:fillRect/>
          </a:stretch>
        </p:blipFill>
        <p:spPr bwMode="auto">
          <a:xfrm>
            <a:off x="3347864" y="3284984"/>
            <a:ext cx="662543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6"/>
          <a:stretch>
            <a:fillRect/>
          </a:stretch>
        </p:blipFill>
        <p:spPr bwMode="auto">
          <a:xfrm>
            <a:off x="3923928" y="3284984"/>
            <a:ext cx="662543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23528" y="422108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3 – 2 – 1 = 0 (б.) </a:t>
            </a:r>
            <a:r>
              <a:rPr lang="ru-RU" sz="3600" b="1" dirty="0" smtClean="0"/>
              <a:t>– </a:t>
            </a:r>
            <a:r>
              <a:rPr lang="ru-RU" sz="2400" b="1" dirty="0" smtClean="0"/>
              <a:t>осталось</a:t>
            </a:r>
            <a:r>
              <a:rPr lang="ru-RU" sz="2800" b="1" dirty="0" smtClean="0"/>
              <a:t> 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475708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           блинов осталось </a:t>
            </a:r>
            <a:endParaRPr lang="ru-RU" sz="2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87624" y="4761192"/>
            <a:ext cx="396000" cy="3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0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551897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6 – 1 – 1 = 4 (п.) </a:t>
            </a:r>
            <a:r>
              <a:rPr lang="ru-RU" sz="3600" b="1" dirty="0" smtClean="0"/>
              <a:t>– </a:t>
            </a:r>
            <a:r>
              <a:rPr lang="ru-RU" sz="2400" b="1" dirty="0" smtClean="0"/>
              <a:t>осталось</a:t>
            </a:r>
            <a:r>
              <a:rPr lang="ru-RU" sz="2800" b="1" dirty="0" smtClean="0"/>
              <a:t> 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612523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           пирога осталось 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87624" y="6129344"/>
            <a:ext cx="396000" cy="3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7544" y="2060848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7544" y="3285040"/>
            <a:ext cx="504000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316416" y="6381328"/>
            <a:ext cx="504056" cy="2520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34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95536" y="256490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2 раза!</a:t>
            </a:r>
            <a:endParaRPr lang="ru-RU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467544" y="3789040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2 раза!</a:t>
            </a:r>
            <a:endParaRPr lang="ru-RU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3995936" y="3933056"/>
            <a:ext cx="20162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вопросы и на плашки!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8864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Задание 4.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76470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 Петушок целую неделю готовил для бабы с дедом блины и пироги и записывал данные в таблицу. Но некоторые данные забыл записать. Помоги петушку, заполни таблицу.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2187952"/>
          <a:ext cx="8424936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117"/>
                <a:gridCol w="1323147"/>
                <a:gridCol w="1008112"/>
                <a:gridCol w="936104"/>
                <a:gridCol w="945105"/>
                <a:gridCol w="927103"/>
                <a:gridCol w="1008112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Понедельник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Вторник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Среда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Четверг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Пятница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Суббота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Воскресенье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Кол-во блинов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</a:t>
                      </a:r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</a:t>
                      </a:r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Кол-во пирогов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</a:t>
                      </a:r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835744" y="2636912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87824" y="3212976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2636912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2088" y="3212976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8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56376" y="3212976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96136" y="3212976"/>
            <a:ext cx="43200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3861048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понедельник блинов на 1 меньше, чем во вторник.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Во вторник пирогов на 2 больше, чем в среду.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четверг количество пирогов – это наибольшее однозначное  чётное число.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пятницу количество блинов  на 1 меньше, чем в четверг.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пятницу количество пирогов на 2 меньше, чем в субботу.</a:t>
            </a:r>
          </a:p>
          <a:p>
            <a:pPr marL="342900" indent="-342900">
              <a:buAutoNum type="arabicParenR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воскресенье пирогов на 3 меньше, чем блинов.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" name="Picture 2" descr="https://darlike.ru/wp-content/uploads/2017/02/bl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12" r="18469"/>
          <a:stretch>
            <a:fillRect/>
          </a:stretch>
        </p:blipFill>
        <p:spPr bwMode="auto">
          <a:xfrm rot="5400000" flipH="1">
            <a:off x="1338226" y="6030966"/>
            <a:ext cx="703356" cy="684000"/>
          </a:xfrm>
          <a:prstGeom prst="rect">
            <a:avLst/>
          </a:prstGeom>
          <a:noFill/>
        </p:spPr>
      </p:pic>
      <p:pic>
        <p:nvPicPr>
          <p:cNvPr id="19" name="Picture 2" descr="https://darlike.ru/wp-content/uploads/2017/02/bl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12" r="18469"/>
          <a:stretch>
            <a:fillRect/>
          </a:stretch>
        </p:blipFill>
        <p:spPr bwMode="auto">
          <a:xfrm rot="5400000" flipH="1">
            <a:off x="3842242" y="6030966"/>
            <a:ext cx="703356" cy="6840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6"/>
          <a:stretch>
            <a:fillRect/>
          </a:stretch>
        </p:blipFill>
        <p:spPr bwMode="auto">
          <a:xfrm>
            <a:off x="2555776" y="6093296"/>
            <a:ext cx="662543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6"/>
          <a:stretch>
            <a:fillRect/>
          </a:stretch>
        </p:blipFill>
        <p:spPr bwMode="auto">
          <a:xfrm>
            <a:off x="5004048" y="6093296"/>
            <a:ext cx="662543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s://darlike.ru/wp-content/uploads/2017/02/bl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12" r="18469"/>
          <a:stretch>
            <a:fillRect/>
          </a:stretch>
        </p:blipFill>
        <p:spPr bwMode="auto">
          <a:xfrm rot="5400000" flipH="1">
            <a:off x="6146498" y="6030966"/>
            <a:ext cx="703356" cy="684000"/>
          </a:xfrm>
          <a:prstGeom prst="rect">
            <a:avLst/>
          </a:prstGeom>
          <a:noFill/>
        </p:spPr>
      </p:pic>
      <p:sp>
        <p:nvSpPr>
          <p:cNvPr id="23" name="Стрелка вправо 22">
            <a:hlinkClick r:id="" action="ppaction://hlinkshowjump?jump=endshow"/>
          </p:cNvPr>
          <p:cNvSpPr/>
          <p:nvPr/>
        </p:nvSpPr>
        <p:spPr>
          <a:xfrm>
            <a:off x="8316416" y="6381328"/>
            <a:ext cx="504056" cy="2520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348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https://catherineasquithgallery.com/uploads/posts/2021-02/1613625320_5-p-fon-dlya-prezentatsii-matematika-v-nachaln-6.jpg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https://otkritkis.com/wp-content/uploads/2021/11/1614545004_60-p-petukh-na-belom-fone-64.jpg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https://i.pinimg.com/originals/ff/fb/6a/fffb6a0abd7a13c856e02ab2af2e1eb7.png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https://st3.depositphotos.com/11125930/33263/v/1600/depositphotos_332633452-stock-illustration-hand-millstones-for-grain-with.jpg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https://darlike.ru/wp-content/uploads/2017/02/blin.jpg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7"/>
              </a:rPr>
              <a:t>https://skazachok.ru/wp-content/uploads/2017/06/Depositphotos_8306761_S.jpg</a:t>
            </a:r>
            <a:r>
              <a:rPr lang="ru-RU" dirty="0" smtClean="0"/>
              <a:t> </a:t>
            </a:r>
            <a:r>
              <a:rPr lang="en-US" dirty="0" smtClean="0">
                <a:hlinkClick r:id="rId8"/>
              </a:rPr>
              <a:t>https://img-fotki.yandex.ru/get/9068/16969765.1b5/0_87ae9_142253ed_orig.png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интернет-ресурсы: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0040" y="5797713"/>
            <a:ext cx="5580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1 класс.</a:t>
            </a:r>
            <a:r>
              <a:rPr lang="ru-RU" sz="1200" dirty="0" smtClean="0"/>
              <a:t> Программа внеурочной деятельности / М.В. Буряк, С.А. Шейкина. – М.: Планета, 2022. – 88 с. – (Учение с увлечением).</a:t>
            </a:r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54"/>
          <a:stretch>
            <a:fillRect/>
          </a:stretch>
        </p:blipFill>
        <p:spPr bwMode="auto">
          <a:xfrm flipH="1">
            <a:off x="6732240" y="4221088"/>
            <a:ext cx="2232248" cy="247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652</Words>
  <Application>Microsoft Office PowerPoint</Application>
  <PresentationFormat>Экран (4:3)</PresentationFormat>
  <Paragraphs>109</Paragraphs>
  <Slides>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ADMIN</cp:lastModifiedBy>
  <cp:revision>11</cp:revision>
  <dcterms:created xsi:type="dcterms:W3CDTF">2022-11-08T16:22:49Z</dcterms:created>
  <dcterms:modified xsi:type="dcterms:W3CDTF">2023-10-07T04:54:53Z</dcterms:modified>
</cp:coreProperties>
</file>